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383" r:id="rId5"/>
    <p:sldId id="387" r:id="rId6"/>
    <p:sldId id="384" r:id="rId7"/>
    <p:sldId id="388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7" r:id="rId16"/>
    <p:sldId id="398" r:id="rId17"/>
    <p:sldId id="386" r:id="rId18"/>
    <p:sldId id="396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9" r:id="rId28"/>
    <p:sldId id="420" r:id="rId29"/>
    <p:sldId id="422" r:id="rId30"/>
    <p:sldId id="410" r:id="rId31"/>
    <p:sldId id="411" r:id="rId32"/>
    <p:sldId id="412" r:id="rId33"/>
    <p:sldId id="413" r:id="rId34"/>
    <p:sldId id="423" r:id="rId35"/>
    <p:sldId id="414" r:id="rId36"/>
    <p:sldId id="415" r:id="rId37"/>
    <p:sldId id="416" r:id="rId38"/>
    <p:sldId id="424" r:id="rId39"/>
    <p:sldId id="417" r:id="rId40"/>
    <p:sldId id="418" r:id="rId41"/>
    <p:sldId id="419" r:id="rId42"/>
    <p:sldId id="421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2F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6327"/>
  </p:normalViewPr>
  <p:slideViewPr>
    <p:cSldViewPr snapToGrid="0">
      <p:cViewPr varScale="1">
        <p:scale>
          <a:sx n="77" d="100"/>
          <a:sy n="77" d="100"/>
        </p:scale>
        <p:origin x="4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30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08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14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09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512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89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7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1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17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68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28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2BC2-5B94-4C00-AEBE-FE63551E2E41}" type="datetimeFigureOut">
              <a:rPr lang="ru-RU" smtClean="0"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31DFE-9429-4112-B86A-07D1AE35BB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53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Базовые знания о графах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51849"/>
          </a:xfrm>
        </p:spPr>
        <p:txBody>
          <a:bodyPr/>
          <a:lstStyle/>
          <a:p>
            <a:pPr algn="r"/>
            <a:r>
              <a:rPr lang="ru-RU" dirty="0" err="1"/>
              <a:t>ст.преподаватель</a:t>
            </a:r>
            <a:r>
              <a:rPr lang="ru-RU" dirty="0"/>
              <a:t> </a:t>
            </a:r>
            <a:r>
              <a:rPr lang="ru-RU" dirty="0" err="1"/>
              <a:t>ВлГУ</a:t>
            </a:r>
            <a:r>
              <a:rPr lang="ru-RU" dirty="0"/>
              <a:t> </a:t>
            </a:r>
          </a:p>
          <a:p>
            <a:pPr algn="r"/>
            <a:r>
              <a:rPr lang="ru-RU" dirty="0" err="1"/>
              <a:t>Шамышева</a:t>
            </a:r>
            <a:r>
              <a:rPr lang="ru-RU" dirty="0"/>
              <a:t> О.Н.</a:t>
            </a:r>
          </a:p>
        </p:txBody>
      </p:sp>
    </p:spTree>
    <p:extLst>
      <p:ext uri="{BB962C8B-B14F-4D97-AF65-F5344CB8AC3E}">
        <p14:creationId xmlns:p14="http://schemas.microsoft.com/office/powerpoint/2010/main" val="309815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</a:p>
        </p:txBody>
      </p:sp>
      <p:cxnSp>
        <p:nvCxnSpPr>
          <p:cNvPr id="53" name="Прямая соединительная линия 52"/>
          <p:cNvCxnSpPr>
            <a:stCxn id="54" idx="5"/>
            <a:endCxn id="56" idx="0"/>
          </p:cNvCxnSpPr>
          <p:nvPr/>
        </p:nvCxnSpPr>
        <p:spPr>
          <a:xfrm>
            <a:off x="6826041" y="2951208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6522395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6" name="Овал 55"/>
          <p:cNvSpPr/>
          <p:nvPr/>
        </p:nvSpPr>
        <p:spPr>
          <a:xfrm>
            <a:off x="7090595" y="3856464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Овал 56"/>
          <p:cNvSpPr/>
          <p:nvPr/>
        </p:nvSpPr>
        <p:spPr>
          <a:xfrm>
            <a:off x="7675267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59" name="Овал 58"/>
          <p:cNvSpPr/>
          <p:nvPr/>
        </p:nvSpPr>
        <p:spPr>
          <a:xfrm>
            <a:off x="8017835" y="38130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Овал 59"/>
          <p:cNvSpPr/>
          <p:nvPr/>
        </p:nvSpPr>
        <p:spPr>
          <a:xfrm>
            <a:off x="8964840" y="38306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Овал 61"/>
          <p:cNvSpPr/>
          <p:nvPr/>
        </p:nvSpPr>
        <p:spPr>
          <a:xfrm>
            <a:off x="7136711" y="508180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Овал 62"/>
          <p:cNvSpPr/>
          <p:nvPr/>
        </p:nvSpPr>
        <p:spPr>
          <a:xfrm>
            <a:off x="8031012" y="506215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Овал 64"/>
          <p:cNvSpPr/>
          <p:nvPr/>
        </p:nvSpPr>
        <p:spPr>
          <a:xfrm>
            <a:off x="8905550" y="5044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Овал 65"/>
          <p:cNvSpPr/>
          <p:nvPr/>
        </p:nvSpPr>
        <p:spPr>
          <a:xfrm>
            <a:off x="8031012" y="59911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9" name="Прямая соединительная линия 68"/>
          <p:cNvCxnSpPr>
            <a:stCxn id="57" idx="4"/>
            <a:endCxn id="59" idx="0"/>
          </p:cNvCxnSpPr>
          <p:nvPr/>
        </p:nvCxnSpPr>
        <p:spPr>
          <a:xfrm>
            <a:off x="7853139" y="2998083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56" idx="4"/>
            <a:endCxn id="62" idx="0"/>
          </p:cNvCxnSpPr>
          <p:nvPr/>
        </p:nvCxnSpPr>
        <p:spPr>
          <a:xfrm>
            <a:off x="7268466" y="4176550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59" idx="4"/>
            <a:endCxn id="63" idx="0"/>
          </p:cNvCxnSpPr>
          <p:nvPr/>
        </p:nvCxnSpPr>
        <p:spPr>
          <a:xfrm>
            <a:off x="8195707" y="4133128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65" idx="2"/>
            <a:endCxn id="63" idx="6"/>
          </p:cNvCxnSpPr>
          <p:nvPr/>
        </p:nvCxnSpPr>
        <p:spPr>
          <a:xfrm flipH="1">
            <a:off x="8386755" y="5204444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60" idx="4"/>
            <a:endCxn id="65" idx="0"/>
          </p:cNvCxnSpPr>
          <p:nvPr/>
        </p:nvCxnSpPr>
        <p:spPr>
          <a:xfrm flipH="1">
            <a:off x="9083421" y="4150734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65" idx="3"/>
            <a:endCxn id="66" idx="7"/>
          </p:cNvCxnSpPr>
          <p:nvPr/>
        </p:nvCxnSpPr>
        <p:spPr>
          <a:xfrm flipH="1">
            <a:off x="8334658" y="5317611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8905549" y="2805951"/>
            <a:ext cx="30779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Это остов графа </a:t>
            </a:r>
            <a:r>
              <a:rPr lang="en-US" sz="2400" b="1" i="1" dirty="0">
                <a:solidFill>
                  <a:srgbClr val="0070C0"/>
                </a:solidFill>
              </a:rPr>
              <a:t>G</a:t>
            </a:r>
            <a:r>
              <a:rPr lang="ru-RU" sz="2400" b="1" i="1" dirty="0">
                <a:solidFill>
                  <a:srgbClr val="0070C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?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407" y="1480388"/>
            <a:ext cx="10728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Остов</a:t>
            </a:r>
            <a:r>
              <a:rPr lang="ru-RU" sz="2800" dirty="0"/>
              <a:t> – это дерево, покрывающее все вершины графа так, что граф остается связанным. </a:t>
            </a:r>
          </a:p>
        </p:txBody>
      </p:sp>
    </p:spTree>
    <p:extLst>
      <p:ext uri="{BB962C8B-B14F-4D97-AF65-F5344CB8AC3E}">
        <p14:creationId xmlns:p14="http://schemas.microsoft.com/office/powerpoint/2010/main" val="3962994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</a:p>
        </p:txBody>
      </p:sp>
      <p:cxnSp>
        <p:nvCxnSpPr>
          <p:cNvPr id="53" name="Прямая соединительная линия 52"/>
          <p:cNvCxnSpPr>
            <a:stCxn id="54" idx="5"/>
            <a:endCxn id="56" idx="0"/>
          </p:cNvCxnSpPr>
          <p:nvPr/>
        </p:nvCxnSpPr>
        <p:spPr>
          <a:xfrm>
            <a:off x="6826041" y="2951208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6522395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6" name="Овал 55"/>
          <p:cNvSpPr/>
          <p:nvPr/>
        </p:nvSpPr>
        <p:spPr>
          <a:xfrm>
            <a:off x="7090595" y="3856464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Овал 56"/>
          <p:cNvSpPr/>
          <p:nvPr/>
        </p:nvSpPr>
        <p:spPr>
          <a:xfrm>
            <a:off x="7675267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59" name="Овал 58"/>
          <p:cNvSpPr/>
          <p:nvPr/>
        </p:nvSpPr>
        <p:spPr>
          <a:xfrm>
            <a:off x="8017835" y="38130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Овал 59"/>
          <p:cNvSpPr/>
          <p:nvPr/>
        </p:nvSpPr>
        <p:spPr>
          <a:xfrm>
            <a:off x="8964840" y="38306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Овал 61"/>
          <p:cNvSpPr/>
          <p:nvPr/>
        </p:nvSpPr>
        <p:spPr>
          <a:xfrm>
            <a:off x="7136711" y="508180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Овал 62"/>
          <p:cNvSpPr/>
          <p:nvPr/>
        </p:nvSpPr>
        <p:spPr>
          <a:xfrm>
            <a:off x="8031012" y="506215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Овал 64"/>
          <p:cNvSpPr/>
          <p:nvPr/>
        </p:nvSpPr>
        <p:spPr>
          <a:xfrm>
            <a:off x="8905550" y="5044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Овал 65"/>
          <p:cNvSpPr/>
          <p:nvPr/>
        </p:nvSpPr>
        <p:spPr>
          <a:xfrm>
            <a:off x="8031012" y="59911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9" name="Прямая соединительная линия 68"/>
          <p:cNvCxnSpPr>
            <a:stCxn id="57" idx="4"/>
            <a:endCxn id="59" idx="0"/>
          </p:cNvCxnSpPr>
          <p:nvPr/>
        </p:nvCxnSpPr>
        <p:spPr>
          <a:xfrm>
            <a:off x="7853139" y="2998083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56" idx="4"/>
            <a:endCxn id="62" idx="0"/>
          </p:cNvCxnSpPr>
          <p:nvPr/>
        </p:nvCxnSpPr>
        <p:spPr>
          <a:xfrm>
            <a:off x="7268466" y="4176550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59" idx="4"/>
            <a:endCxn id="63" idx="0"/>
          </p:cNvCxnSpPr>
          <p:nvPr/>
        </p:nvCxnSpPr>
        <p:spPr>
          <a:xfrm>
            <a:off x="8195707" y="4133128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65" idx="2"/>
            <a:endCxn id="63" idx="6"/>
          </p:cNvCxnSpPr>
          <p:nvPr/>
        </p:nvCxnSpPr>
        <p:spPr>
          <a:xfrm flipH="1">
            <a:off x="8386755" y="5204444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60" idx="4"/>
            <a:endCxn id="65" idx="0"/>
          </p:cNvCxnSpPr>
          <p:nvPr/>
        </p:nvCxnSpPr>
        <p:spPr>
          <a:xfrm flipH="1">
            <a:off x="9083421" y="4150734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65" idx="3"/>
            <a:endCxn id="66" idx="7"/>
          </p:cNvCxnSpPr>
          <p:nvPr/>
        </p:nvCxnSpPr>
        <p:spPr>
          <a:xfrm flipH="1">
            <a:off x="8334658" y="5317611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9496925" y="2805951"/>
            <a:ext cx="23685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FF0000"/>
                </a:solidFill>
              </a:rPr>
              <a:t>НЕТ</a:t>
            </a:r>
            <a:r>
              <a:rPr lang="ru-RU" sz="2400" b="1" i="1" dirty="0">
                <a:solidFill>
                  <a:srgbClr val="0070C0"/>
                </a:solidFill>
              </a:rPr>
              <a:t> </a:t>
            </a:r>
          </a:p>
          <a:p>
            <a:pPr>
              <a:tabLst>
                <a:tab pos="4572000" algn="l"/>
              </a:tabLst>
            </a:pPr>
            <a:endParaRPr lang="ru-RU" sz="2400" b="1" i="1" dirty="0">
              <a:solidFill>
                <a:srgbClr val="0070C0"/>
              </a:solidFill>
            </a:endParaRPr>
          </a:p>
          <a:p>
            <a:pPr>
              <a:tabLst>
                <a:tab pos="4572000" algn="l"/>
              </a:tabLst>
            </a:pPr>
            <a:r>
              <a:rPr lang="en-US" sz="2400" b="1" dirty="0"/>
              <a:t>! </a:t>
            </a:r>
            <a:r>
              <a:rPr lang="ru-RU" sz="2400" b="1" dirty="0"/>
              <a:t>Граф не связанный</a:t>
            </a:r>
            <a:r>
              <a:rPr lang="en-US" sz="2400" b="1" dirty="0"/>
              <a:t> !</a:t>
            </a:r>
            <a:endParaRPr lang="ru-RU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6407" y="1480388"/>
            <a:ext cx="10728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Остов</a:t>
            </a:r>
            <a:r>
              <a:rPr lang="ru-RU" sz="2800" dirty="0"/>
              <a:t> – это </a:t>
            </a:r>
            <a:r>
              <a:rPr lang="ru-RU" sz="2800" u="sng" dirty="0">
                <a:solidFill>
                  <a:srgbClr val="FF0000"/>
                </a:solidFill>
              </a:rPr>
              <a:t>дерево</a:t>
            </a:r>
            <a:r>
              <a:rPr lang="ru-RU" sz="2800" dirty="0"/>
              <a:t>, покрывающее все вершины графа так, что граф остается связанным. </a:t>
            </a:r>
          </a:p>
        </p:txBody>
      </p:sp>
    </p:spTree>
    <p:extLst>
      <p:ext uri="{BB962C8B-B14F-4D97-AF65-F5344CB8AC3E}">
        <p14:creationId xmlns:p14="http://schemas.microsoft.com/office/powerpoint/2010/main" val="92849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</a:p>
        </p:txBody>
      </p:sp>
      <p:sp>
        <p:nvSpPr>
          <p:cNvPr id="56" name="Овал 55"/>
          <p:cNvSpPr/>
          <p:nvPr/>
        </p:nvSpPr>
        <p:spPr>
          <a:xfrm>
            <a:off x="7090595" y="3856464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Овал 56"/>
          <p:cNvSpPr/>
          <p:nvPr/>
        </p:nvSpPr>
        <p:spPr>
          <a:xfrm>
            <a:off x="7675267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59" name="Овал 58"/>
          <p:cNvSpPr/>
          <p:nvPr/>
        </p:nvSpPr>
        <p:spPr>
          <a:xfrm>
            <a:off x="8017835" y="38130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Овал 59"/>
          <p:cNvSpPr/>
          <p:nvPr/>
        </p:nvSpPr>
        <p:spPr>
          <a:xfrm>
            <a:off x="8964840" y="38306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Овал 61"/>
          <p:cNvSpPr/>
          <p:nvPr/>
        </p:nvSpPr>
        <p:spPr>
          <a:xfrm>
            <a:off x="7136711" y="508180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Овал 62"/>
          <p:cNvSpPr/>
          <p:nvPr/>
        </p:nvSpPr>
        <p:spPr>
          <a:xfrm>
            <a:off x="8031012" y="506215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Овал 64"/>
          <p:cNvSpPr/>
          <p:nvPr/>
        </p:nvSpPr>
        <p:spPr>
          <a:xfrm>
            <a:off x="8905550" y="5044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Овал 65"/>
          <p:cNvSpPr/>
          <p:nvPr/>
        </p:nvSpPr>
        <p:spPr>
          <a:xfrm>
            <a:off x="8031012" y="59911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9" name="Прямая соединительная линия 68"/>
          <p:cNvCxnSpPr>
            <a:stCxn id="57" idx="4"/>
            <a:endCxn id="59" idx="0"/>
          </p:cNvCxnSpPr>
          <p:nvPr/>
        </p:nvCxnSpPr>
        <p:spPr>
          <a:xfrm>
            <a:off x="7853139" y="2998083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56" idx="4"/>
            <a:endCxn id="62" idx="0"/>
          </p:cNvCxnSpPr>
          <p:nvPr/>
        </p:nvCxnSpPr>
        <p:spPr>
          <a:xfrm>
            <a:off x="7268466" y="4176550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59" idx="4"/>
            <a:endCxn id="63" idx="0"/>
          </p:cNvCxnSpPr>
          <p:nvPr/>
        </p:nvCxnSpPr>
        <p:spPr>
          <a:xfrm>
            <a:off x="8195707" y="4133128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65" idx="2"/>
            <a:endCxn id="63" idx="6"/>
          </p:cNvCxnSpPr>
          <p:nvPr/>
        </p:nvCxnSpPr>
        <p:spPr>
          <a:xfrm flipH="1">
            <a:off x="8386755" y="5204444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60" idx="4"/>
            <a:endCxn id="65" idx="0"/>
          </p:cNvCxnSpPr>
          <p:nvPr/>
        </p:nvCxnSpPr>
        <p:spPr>
          <a:xfrm flipH="1">
            <a:off x="9083421" y="4150734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65" idx="3"/>
            <a:endCxn id="66" idx="7"/>
          </p:cNvCxnSpPr>
          <p:nvPr/>
        </p:nvCxnSpPr>
        <p:spPr>
          <a:xfrm flipH="1">
            <a:off x="8334658" y="5317611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8905549" y="2805951"/>
            <a:ext cx="30779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Это остов графа </a:t>
            </a:r>
            <a:r>
              <a:rPr lang="en-US" sz="2400" b="1" i="1" dirty="0">
                <a:solidFill>
                  <a:srgbClr val="0070C0"/>
                </a:solidFill>
              </a:rPr>
              <a:t>G</a:t>
            </a:r>
            <a:r>
              <a:rPr lang="ru-RU" sz="2400" b="1" i="1" dirty="0">
                <a:solidFill>
                  <a:srgbClr val="0070C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?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407" y="1480388"/>
            <a:ext cx="10728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Остов</a:t>
            </a:r>
            <a:r>
              <a:rPr lang="ru-RU" sz="2800" dirty="0"/>
              <a:t> – это дерево, покрывающее все вершины графа так, что граф остается связанным. </a:t>
            </a:r>
          </a:p>
        </p:txBody>
      </p:sp>
      <p:cxnSp>
        <p:nvCxnSpPr>
          <p:cNvPr id="44" name="Прямая соединительная линия 43"/>
          <p:cNvCxnSpPr>
            <a:stCxn id="62" idx="5"/>
          </p:cNvCxnSpPr>
          <p:nvPr/>
        </p:nvCxnSpPr>
        <p:spPr>
          <a:xfrm>
            <a:off x="7440357" y="5355016"/>
            <a:ext cx="626710" cy="6670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3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</a:p>
        </p:txBody>
      </p:sp>
      <p:cxnSp>
        <p:nvCxnSpPr>
          <p:cNvPr id="53" name="Прямая соединительная линия 52"/>
          <p:cNvCxnSpPr>
            <a:stCxn id="62" idx="5"/>
            <a:endCxn id="66" idx="1"/>
          </p:cNvCxnSpPr>
          <p:nvPr/>
        </p:nvCxnSpPr>
        <p:spPr>
          <a:xfrm>
            <a:off x="7440357" y="5355016"/>
            <a:ext cx="642752" cy="683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6522395" y="2677998"/>
            <a:ext cx="355743" cy="320085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6" name="Овал 55"/>
          <p:cNvSpPr/>
          <p:nvPr/>
        </p:nvSpPr>
        <p:spPr>
          <a:xfrm>
            <a:off x="7090595" y="3856464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Овал 56"/>
          <p:cNvSpPr/>
          <p:nvPr/>
        </p:nvSpPr>
        <p:spPr>
          <a:xfrm>
            <a:off x="7675267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59" name="Овал 58"/>
          <p:cNvSpPr/>
          <p:nvPr/>
        </p:nvSpPr>
        <p:spPr>
          <a:xfrm>
            <a:off x="8017835" y="38130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Овал 59"/>
          <p:cNvSpPr/>
          <p:nvPr/>
        </p:nvSpPr>
        <p:spPr>
          <a:xfrm>
            <a:off x="8964840" y="38306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Овал 61"/>
          <p:cNvSpPr/>
          <p:nvPr/>
        </p:nvSpPr>
        <p:spPr>
          <a:xfrm>
            <a:off x="7136711" y="508180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Овал 62"/>
          <p:cNvSpPr/>
          <p:nvPr/>
        </p:nvSpPr>
        <p:spPr>
          <a:xfrm>
            <a:off x="8031012" y="506215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Овал 64"/>
          <p:cNvSpPr/>
          <p:nvPr/>
        </p:nvSpPr>
        <p:spPr>
          <a:xfrm>
            <a:off x="8905550" y="5044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Овал 65"/>
          <p:cNvSpPr/>
          <p:nvPr/>
        </p:nvSpPr>
        <p:spPr>
          <a:xfrm>
            <a:off x="8031012" y="59911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9" name="Прямая соединительная линия 68"/>
          <p:cNvCxnSpPr>
            <a:stCxn id="57" idx="4"/>
            <a:endCxn id="59" idx="0"/>
          </p:cNvCxnSpPr>
          <p:nvPr/>
        </p:nvCxnSpPr>
        <p:spPr>
          <a:xfrm>
            <a:off x="7853139" y="2998083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56" idx="4"/>
            <a:endCxn id="62" idx="0"/>
          </p:cNvCxnSpPr>
          <p:nvPr/>
        </p:nvCxnSpPr>
        <p:spPr>
          <a:xfrm>
            <a:off x="7268466" y="4176550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59" idx="4"/>
            <a:endCxn id="63" idx="0"/>
          </p:cNvCxnSpPr>
          <p:nvPr/>
        </p:nvCxnSpPr>
        <p:spPr>
          <a:xfrm>
            <a:off x="8195707" y="4133128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65" idx="2"/>
            <a:endCxn id="63" idx="6"/>
          </p:cNvCxnSpPr>
          <p:nvPr/>
        </p:nvCxnSpPr>
        <p:spPr>
          <a:xfrm flipH="1">
            <a:off x="8386755" y="5204444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60" idx="4"/>
            <a:endCxn id="65" idx="0"/>
          </p:cNvCxnSpPr>
          <p:nvPr/>
        </p:nvCxnSpPr>
        <p:spPr>
          <a:xfrm flipH="1">
            <a:off x="9083421" y="4150734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65" idx="3"/>
            <a:endCxn id="66" idx="7"/>
          </p:cNvCxnSpPr>
          <p:nvPr/>
        </p:nvCxnSpPr>
        <p:spPr>
          <a:xfrm flipH="1">
            <a:off x="8334658" y="5317611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9496925" y="2805951"/>
            <a:ext cx="23685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FF0000"/>
                </a:solidFill>
              </a:rPr>
              <a:t>НЕТ</a:t>
            </a:r>
            <a:r>
              <a:rPr lang="ru-RU" sz="2400" b="1" i="1" dirty="0">
                <a:solidFill>
                  <a:srgbClr val="0070C0"/>
                </a:solidFill>
              </a:rPr>
              <a:t> </a:t>
            </a:r>
          </a:p>
          <a:p>
            <a:pPr>
              <a:tabLst>
                <a:tab pos="4572000" algn="l"/>
              </a:tabLst>
            </a:pPr>
            <a:endParaRPr lang="ru-RU" sz="2400" b="1" i="1" dirty="0">
              <a:solidFill>
                <a:srgbClr val="0070C0"/>
              </a:solidFill>
            </a:endParaRPr>
          </a:p>
          <a:p>
            <a:pPr>
              <a:tabLst>
                <a:tab pos="4572000" algn="l"/>
              </a:tabLst>
            </a:pPr>
            <a:r>
              <a:rPr lang="en-US" sz="2400" b="1" dirty="0"/>
              <a:t>! </a:t>
            </a:r>
            <a:r>
              <a:rPr lang="ru-RU" sz="2400" b="1" dirty="0"/>
              <a:t>нет одной вершины </a:t>
            </a:r>
            <a:r>
              <a:rPr lang="en-US" sz="2400" b="1" dirty="0"/>
              <a:t>!</a:t>
            </a:r>
            <a:endParaRPr lang="ru-RU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6407" y="1480388"/>
            <a:ext cx="10728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Остов</a:t>
            </a:r>
            <a:r>
              <a:rPr lang="ru-RU" sz="2800" dirty="0"/>
              <a:t> – это </a:t>
            </a:r>
            <a:r>
              <a:rPr lang="ru-RU" sz="2800" u="sng" dirty="0">
                <a:solidFill>
                  <a:srgbClr val="FF0000"/>
                </a:solidFill>
              </a:rPr>
              <a:t>дерево</a:t>
            </a:r>
            <a:r>
              <a:rPr lang="ru-RU" sz="2800" dirty="0"/>
              <a:t>, покрывающее все вершины графа так, что граф остается связанным. </a:t>
            </a:r>
          </a:p>
        </p:txBody>
      </p:sp>
    </p:spTree>
    <p:extLst>
      <p:ext uri="{BB962C8B-B14F-4D97-AF65-F5344CB8AC3E}">
        <p14:creationId xmlns:p14="http://schemas.microsoft.com/office/powerpoint/2010/main" val="73558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 G</a:t>
            </a:r>
            <a:endParaRPr lang="ru-RU" sz="24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6522395" y="2677998"/>
            <a:ext cx="2798188" cy="3633272"/>
            <a:chOff x="6522395" y="2677998"/>
            <a:chExt cx="2798188" cy="3633272"/>
          </a:xfrm>
        </p:grpSpPr>
        <p:cxnSp>
          <p:nvCxnSpPr>
            <p:cNvPr id="53" name="Прямая соединительная линия 52"/>
            <p:cNvCxnSpPr>
              <a:stCxn id="54" idx="5"/>
              <a:endCxn id="56" idx="0"/>
            </p:cNvCxnSpPr>
            <p:nvPr/>
          </p:nvCxnSpPr>
          <p:spPr>
            <a:xfrm>
              <a:off x="6826041" y="2951208"/>
              <a:ext cx="442426" cy="9052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53"/>
            <p:cNvSpPr/>
            <p:nvPr/>
          </p:nvSpPr>
          <p:spPr>
            <a:xfrm>
              <a:off x="6522395" y="2677998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6" name="Овал 55"/>
            <p:cNvSpPr/>
            <p:nvPr/>
          </p:nvSpPr>
          <p:spPr>
            <a:xfrm>
              <a:off x="7090595" y="3856464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7" name="Овал 56"/>
            <p:cNvSpPr/>
            <p:nvPr/>
          </p:nvSpPr>
          <p:spPr>
            <a:xfrm>
              <a:off x="7675267" y="2677998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9</a:t>
              </a:r>
              <a:endParaRPr lang="ru-RU" sz="2400" b="1" dirty="0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8017835" y="3813043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0" name="Овал 59"/>
            <p:cNvSpPr/>
            <p:nvPr/>
          </p:nvSpPr>
          <p:spPr>
            <a:xfrm>
              <a:off x="8964840" y="3830648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Овал 61"/>
            <p:cNvSpPr/>
            <p:nvPr/>
          </p:nvSpPr>
          <p:spPr>
            <a:xfrm>
              <a:off x="7136711" y="5081806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3" name="Овал 62"/>
            <p:cNvSpPr/>
            <p:nvPr/>
          </p:nvSpPr>
          <p:spPr>
            <a:xfrm>
              <a:off x="8031012" y="5062156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5" name="Овал 64"/>
            <p:cNvSpPr/>
            <p:nvPr/>
          </p:nvSpPr>
          <p:spPr>
            <a:xfrm>
              <a:off x="8905550" y="5044401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6" name="Овал 65"/>
            <p:cNvSpPr/>
            <p:nvPr/>
          </p:nvSpPr>
          <p:spPr>
            <a:xfrm>
              <a:off x="8031012" y="5991185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69" name="Прямая соединительная линия 68"/>
            <p:cNvCxnSpPr>
              <a:stCxn id="57" idx="4"/>
              <a:endCxn id="59" idx="0"/>
            </p:cNvCxnSpPr>
            <p:nvPr/>
          </p:nvCxnSpPr>
          <p:spPr>
            <a:xfrm>
              <a:off x="7853139" y="2998083"/>
              <a:ext cx="342568" cy="8149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>
              <a:stCxn id="56" idx="4"/>
              <a:endCxn id="62" idx="0"/>
            </p:cNvCxnSpPr>
            <p:nvPr/>
          </p:nvCxnSpPr>
          <p:spPr>
            <a:xfrm>
              <a:off x="7268466" y="4176550"/>
              <a:ext cx="46116" cy="9052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>
              <a:stCxn id="59" idx="4"/>
              <a:endCxn id="63" idx="0"/>
            </p:cNvCxnSpPr>
            <p:nvPr/>
          </p:nvCxnSpPr>
          <p:spPr>
            <a:xfrm>
              <a:off x="8195707" y="4133128"/>
              <a:ext cx="13176" cy="9290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>
              <a:stCxn id="65" idx="2"/>
              <a:endCxn id="63" idx="6"/>
            </p:cNvCxnSpPr>
            <p:nvPr/>
          </p:nvCxnSpPr>
          <p:spPr>
            <a:xfrm flipH="1">
              <a:off x="8386755" y="5204444"/>
              <a:ext cx="518795" cy="177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>
              <a:stCxn id="60" idx="4"/>
              <a:endCxn id="65" idx="0"/>
            </p:cNvCxnSpPr>
            <p:nvPr/>
          </p:nvCxnSpPr>
          <p:spPr>
            <a:xfrm flipH="1">
              <a:off x="9083421" y="4150734"/>
              <a:ext cx="59290" cy="8936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>
              <a:stCxn id="65" idx="3"/>
              <a:endCxn id="66" idx="7"/>
            </p:cNvCxnSpPr>
            <p:nvPr/>
          </p:nvCxnSpPr>
          <p:spPr>
            <a:xfrm flipH="1">
              <a:off x="8334658" y="5317611"/>
              <a:ext cx="622989" cy="7204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/>
            <p:cNvCxnSpPr>
              <a:stCxn id="62" idx="4"/>
              <a:endCxn id="66" idx="1"/>
            </p:cNvCxnSpPr>
            <p:nvPr/>
          </p:nvCxnSpPr>
          <p:spPr>
            <a:xfrm>
              <a:off x="7314583" y="5401891"/>
              <a:ext cx="768526" cy="6361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Прямоугольник 2"/>
          <p:cNvSpPr/>
          <p:nvPr/>
        </p:nvSpPr>
        <p:spPr>
          <a:xfrm>
            <a:off x="9255239" y="2761523"/>
            <a:ext cx="229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Остов</a:t>
            </a:r>
            <a:r>
              <a:rPr lang="en-US" sz="2400" b="1" i="1" dirty="0">
                <a:solidFill>
                  <a:srgbClr val="0070C0"/>
                </a:solidFill>
              </a:rPr>
              <a:t> </a:t>
            </a:r>
            <a:r>
              <a:rPr lang="ru-RU" sz="2400" b="1" i="1" dirty="0">
                <a:solidFill>
                  <a:srgbClr val="0070C0"/>
                </a:solidFill>
              </a:rPr>
              <a:t>графа </a:t>
            </a:r>
            <a:r>
              <a:rPr lang="en-US" sz="2400" b="1" i="1" dirty="0">
                <a:solidFill>
                  <a:srgbClr val="0070C0"/>
                </a:solidFill>
              </a:rPr>
              <a:t>G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407" y="1480388"/>
            <a:ext cx="10728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Пусть в графе </a:t>
            </a:r>
            <a:r>
              <a:rPr lang="en-US" sz="2800" dirty="0"/>
              <a:t>G - </a:t>
            </a:r>
            <a:r>
              <a:rPr lang="ru-RU" sz="2800" dirty="0"/>
              <a:t> </a:t>
            </a:r>
            <a:r>
              <a:rPr lang="en-US" sz="2800" dirty="0"/>
              <a:t>N </a:t>
            </a:r>
            <a:r>
              <a:rPr lang="ru-RU" sz="2800" dirty="0"/>
              <a:t>вершин.</a:t>
            </a:r>
          </a:p>
          <a:p>
            <a:r>
              <a:rPr lang="ru-RU" sz="2800" dirty="0"/>
              <a:t>В </a:t>
            </a:r>
            <a:r>
              <a:rPr lang="ru-RU" sz="2800" dirty="0" err="1"/>
              <a:t>остовном</a:t>
            </a:r>
            <a:r>
              <a:rPr lang="ru-RU" sz="2800" dirty="0"/>
              <a:t> дереве всегда </a:t>
            </a:r>
            <a:r>
              <a:rPr lang="en-US" sz="2800" dirty="0"/>
              <a:t>N </a:t>
            </a:r>
            <a:r>
              <a:rPr lang="ru-RU" sz="2800" dirty="0"/>
              <a:t>вершин и </a:t>
            </a:r>
            <a:r>
              <a:rPr lang="en-US" sz="2800" dirty="0"/>
              <a:t>N-1 </a:t>
            </a:r>
            <a:r>
              <a:rPr lang="ru-RU" sz="2800" dirty="0"/>
              <a:t>ребро. </a:t>
            </a:r>
          </a:p>
        </p:txBody>
      </p:sp>
    </p:spTree>
    <p:extLst>
      <p:ext uri="{BB962C8B-B14F-4D97-AF65-F5344CB8AC3E}">
        <p14:creationId xmlns:p14="http://schemas.microsoft.com/office/powerpoint/2010/main" val="167109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 G</a:t>
            </a:r>
            <a:endParaRPr lang="ru-RU" sz="24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6522395" y="2677998"/>
            <a:ext cx="2798188" cy="3633272"/>
            <a:chOff x="6522395" y="2677998"/>
            <a:chExt cx="2798188" cy="3633272"/>
          </a:xfrm>
        </p:grpSpPr>
        <p:cxnSp>
          <p:nvCxnSpPr>
            <p:cNvPr id="53" name="Прямая соединительная линия 52"/>
            <p:cNvCxnSpPr>
              <a:stCxn id="54" idx="5"/>
              <a:endCxn id="56" idx="0"/>
            </p:cNvCxnSpPr>
            <p:nvPr/>
          </p:nvCxnSpPr>
          <p:spPr>
            <a:xfrm>
              <a:off x="6826041" y="2951208"/>
              <a:ext cx="442426" cy="9052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53"/>
            <p:cNvSpPr/>
            <p:nvPr/>
          </p:nvSpPr>
          <p:spPr>
            <a:xfrm>
              <a:off x="6522395" y="2677998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6" name="Овал 55"/>
            <p:cNvSpPr/>
            <p:nvPr/>
          </p:nvSpPr>
          <p:spPr>
            <a:xfrm>
              <a:off x="7090595" y="3856464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7" name="Овал 56"/>
            <p:cNvSpPr/>
            <p:nvPr/>
          </p:nvSpPr>
          <p:spPr>
            <a:xfrm>
              <a:off x="7675267" y="2677998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9</a:t>
              </a:r>
              <a:endParaRPr lang="ru-RU" sz="2400" b="1" dirty="0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8017835" y="3813043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0" name="Овал 59"/>
            <p:cNvSpPr/>
            <p:nvPr/>
          </p:nvSpPr>
          <p:spPr>
            <a:xfrm>
              <a:off x="8964840" y="3830648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Овал 61"/>
            <p:cNvSpPr/>
            <p:nvPr/>
          </p:nvSpPr>
          <p:spPr>
            <a:xfrm>
              <a:off x="7136711" y="5081806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3" name="Овал 62"/>
            <p:cNvSpPr/>
            <p:nvPr/>
          </p:nvSpPr>
          <p:spPr>
            <a:xfrm>
              <a:off x="8031012" y="5062156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5" name="Овал 64"/>
            <p:cNvSpPr/>
            <p:nvPr/>
          </p:nvSpPr>
          <p:spPr>
            <a:xfrm>
              <a:off x="8905550" y="5044401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6" name="Овал 65"/>
            <p:cNvSpPr/>
            <p:nvPr/>
          </p:nvSpPr>
          <p:spPr>
            <a:xfrm>
              <a:off x="8031012" y="5991185"/>
              <a:ext cx="355743" cy="3200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69" name="Прямая соединительная линия 68"/>
            <p:cNvCxnSpPr>
              <a:stCxn id="57" idx="4"/>
              <a:endCxn id="56" idx="0"/>
            </p:cNvCxnSpPr>
            <p:nvPr/>
          </p:nvCxnSpPr>
          <p:spPr>
            <a:xfrm flipH="1">
              <a:off x="7268467" y="2998083"/>
              <a:ext cx="584672" cy="858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>
              <a:stCxn id="63" idx="2"/>
              <a:endCxn id="62" idx="6"/>
            </p:cNvCxnSpPr>
            <p:nvPr/>
          </p:nvCxnSpPr>
          <p:spPr>
            <a:xfrm flipH="1">
              <a:off x="7492454" y="5222199"/>
              <a:ext cx="538558" cy="196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>
              <a:stCxn id="59" idx="5"/>
              <a:endCxn id="65" idx="1"/>
            </p:cNvCxnSpPr>
            <p:nvPr/>
          </p:nvCxnSpPr>
          <p:spPr>
            <a:xfrm>
              <a:off x="8321481" y="4086253"/>
              <a:ext cx="636166" cy="10050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>
              <a:stCxn id="65" idx="2"/>
              <a:endCxn id="63" idx="6"/>
            </p:cNvCxnSpPr>
            <p:nvPr/>
          </p:nvCxnSpPr>
          <p:spPr>
            <a:xfrm flipH="1">
              <a:off x="8386755" y="5204444"/>
              <a:ext cx="518795" cy="177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>
              <a:stCxn id="60" idx="2"/>
              <a:endCxn id="59" idx="6"/>
            </p:cNvCxnSpPr>
            <p:nvPr/>
          </p:nvCxnSpPr>
          <p:spPr>
            <a:xfrm flipH="1" flipV="1">
              <a:off x="8373578" y="3973086"/>
              <a:ext cx="591262" cy="176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>
              <a:stCxn id="59" idx="2"/>
              <a:endCxn id="56" idx="6"/>
            </p:cNvCxnSpPr>
            <p:nvPr/>
          </p:nvCxnSpPr>
          <p:spPr>
            <a:xfrm flipH="1">
              <a:off x="7446338" y="3973086"/>
              <a:ext cx="571497" cy="434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/>
            <p:cNvCxnSpPr>
              <a:stCxn id="62" idx="4"/>
              <a:endCxn id="66" idx="1"/>
            </p:cNvCxnSpPr>
            <p:nvPr/>
          </p:nvCxnSpPr>
          <p:spPr>
            <a:xfrm>
              <a:off x="7314583" y="5401891"/>
              <a:ext cx="768526" cy="6361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Прямоугольник 2"/>
          <p:cNvSpPr/>
          <p:nvPr/>
        </p:nvSpPr>
        <p:spPr>
          <a:xfrm>
            <a:off x="9255239" y="2761523"/>
            <a:ext cx="229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Остов</a:t>
            </a:r>
            <a:r>
              <a:rPr lang="en-US" sz="2400" b="1" i="1" dirty="0">
                <a:solidFill>
                  <a:srgbClr val="0070C0"/>
                </a:solidFill>
              </a:rPr>
              <a:t> </a:t>
            </a:r>
            <a:r>
              <a:rPr lang="ru-RU" sz="2400" b="1" i="1" dirty="0">
                <a:solidFill>
                  <a:srgbClr val="0070C0"/>
                </a:solidFill>
              </a:rPr>
              <a:t>графа </a:t>
            </a:r>
            <a:r>
              <a:rPr lang="en-US" sz="2400" b="1" i="1" dirty="0">
                <a:solidFill>
                  <a:srgbClr val="0070C0"/>
                </a:solidFill>
              </a:rPr>
              <a:t>G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407" y="1480388"/>
            <a:ext cx="10728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Остов можно построить методом обхода в глубину </a:t>
            </a:r>
            <a:r>
              <a:rPr lang="en-US" sz="2800" dirty="0"/>
              <a:t>DFS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7840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 G</a:t>
            </a:r>
            <a:endParaRPr lang="ru-RU" sz="24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3" name="Прямая соединительная линия 52"/>
          <p:cNvCxnSpPr>
            <a:stCxn id="54" idx="5"/>
            <a:endCxn id="56" idx="0"/>
          </p:cNvCxnSpPr>
          <p:nvPr/>
        </p:nvCxnSpPr>
        <p:spPr>
          <a:xfrm>
            <a:off x="6826041" y="2951208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6522395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6" name="Овал 55"/>
          <p:cNvSpPr/>
          <p:nvPr/>
        </p:nvSpPr>
        <p:spPr>
          <a:xfrm>
            <a:off x="7090595" y="3856464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Овал 56"/>
          <p:cNvSpPr/>
          <p:nvPr/>
        </p:nvSpPr>
        <p:spPr>
          <a:xfrm>
            <a:off x="7675267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59" name="Овал 58"/>
          <p:cNvSpPr/>
          <p:nvPr/>
        </p:nvSpPr>
        <p:spPr>
          <a:xfrm>
            <a:off x="8017835" y="38130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Овал 59"/>
          <p:cNvSpPr/>
          <p:nvPr/>
        </p:nvSpPr>
        <p:spPr>
          <a:xfrm>
            <a:off x="8964840" y="38306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Овал 61"/>
          <p:cNvSpPr/>
          <p:nvPr/>
        </p:nvSpPr>
        <p:spPr>
          <a:xfrm>
            <a:off x="7136711" y="508180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Овал 62"/>
          <p:cNvSpPr/>
          <p:nvPr/>
        </p:nvSpPr>
        <p:spPr>
          <a:xfrm>
            <a:off x="8031012" y="506215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Овал 64"/>
          <p:cNvSpPr/>
          <p:nvPr/>
        </p:nvSpPr>
        <p:spPr>
          <a:xfrm>
            <a:off x="8905550" y="5044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Овал 65"/>
          <p:cNvSpPr/>
          <p:nvPr/>
        </p:nvSpPr>
        <p:spPr>
          <a:xfrm>
            <a:off x="8031012" y="59911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9" name="Прямая соединительная линия 68"/>
          <p:cNvCxnSpPr>
            <a:stCxn id="57" idx="4"/>
            <a:endCxn id="56" idx="0"/>
          </p:cNvCxnSpPr>
          <p:nvPr/>
        </p:nvCxnSpPr>
        <p:spPr>
          <a:xfrm flipH="1">
            <a:off x="7268467" y="2998083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63" idx="2"/>
            <a:endCxn id="62" idx="6"/>
          </p:cNvCxnSpPr>
          <p:nvPr/>
        </p:nvCxnSpPr>
        <p:spPr>
          <a:xfrm flipH="1">
            <a:off x="7492454" y="5222199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60" idx="4"/>
            <a:endCxn id="65" idx="0"/>
          </p:cNvCxnSpPr>
          <p:nvPr/>
        </p:nvCxnSpPr>
        <p:spPr>
          <a:xfrm flipH="1">
            <a:off x="9083422" y="4150733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65" idx="2"/>
            <a:endCxn id="66" idx="7"/>
          </p:cNvCxnSpPr>
          <p:nvPr/>
        </p:nvCxnSpPr>
        <p:spPr>
          <a:xfrm flipH="1">
            <a:off x="8334658" y="5204444"/>
            <a:ext cx="570892" cy="833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56" idx="4"/>
            <a:endCxn id="62" idx="0"/>
          </p:cNvCxnSpPr>
          <p:nvPr/>
        </p:nvCxnSpPr>
        <p:spPr>
          <a:xfrm>
            <a:off x="7268467" y="4176549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59" idx="4"/>
            <a:endCxn id="65" idx="0"/>
          </p:cNvCxnSpPr>
          <p:nvPr/>
        </p:nvCxnSpPr>
        <p:spPr>
          <a:xfrm>
            <a:off x="8195707" y="4133128"/>
            <a:ext cx="887715" cy="9112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>
            <a:stCxn id="62" idx="4"/>
            <a:endCxn id="66" idx="1"/>
          </p:cNvCxnSpPr>
          <p:nvPr/>
        </p:nvCxnSpPr>
        <p:spPr>
          <a:xfrm>
            <a:off x="7314583" y="5401891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9255239" y="2761523"/>
            <a:ext cx="229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Остов</a:t>
            </a:r>
            <a:r>
              <a:rPr lang="en-US" sz="2400" b="1" i="1" dirty="0">
                <a:solidFill>
                  <a:srgbClr val="0070C0"/>
                </a:solidFill>
              </a:rPr>
              <a:t> </a:t>
            </a:r>
            <a:r>
              <a:rPr lang="ru-RU" sz="2400" b="1" i="1" dirty="0">
                <a:solidFill>
                  <a:srgbClr val="0070C0"/>
                </a:solidFill>
              </a:rPr>
              <a:t>графа </a:t>
            </a:r>
            <a:r>
              <a:rPr lang="en-US" sz="2400" b="1" i="1" dirty="0">
                <a:solidFill>
                  <a:srgbClr val="0070C0"/>
                </a:solidFill>
              </a:rPr>
              <a:t>G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407" y="1480388"/>
            <a:ext cx="10728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Остов можно построить методом обхода в глубину </a:t>
            </a:r>
            <a:r>
              <a:rPr lang="en-US" sz="2800" dirty="0"/>
              <a:t>BFS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178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Прямоугольник 195"/>
          <p:cNvSpPr/>
          <p:nvPr/>
        </p:nvSpPr>
        <p:spPr>
          <a:xfrm>
            <a:off x="549587" y="1526647"/>
            <a:ext cx="11092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Остов взвешенного графа имеет суммарный вес. </a:t>
            </a:r>
          </a:p>
        </p:txBody>
      </p: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</a:p>
        </p:txBody>
      </p:sp>
      <p:cxnSp>
        <p:nvCxnSpPr>
          <p:cNvPr id="53" name="Прямая соединительная линия 52"/>
          <p:cNvCxnSpPr>
            <a:stCxn id="54" idx="5"/>
            <a:endCxn id="56" idx="0"/>
          </p:cNvCxnSpPr>
          <p:nvPr/>
        </p:nvCxnSpPr>
        <p:spPr>
          <a:xfrm>
            <a:off x="6826041" y="2951208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6522395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6" name="Овал 55"/>
          <p:cNvSpPr/>
          <p:nvPr/>
        </p:nvSpPr>
        <p:spPr>
          <a:xfrm>
            <a:off x="7090595" y="3856464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Овал 56"/>
          <p:cNvSpPr/>
          <p:nvPr/>
        </p:nvSpPr>
        <p:spPr>
          <a:xfrm>
            <a:off x="7675267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59" name="Овал 58"/>
          <p:cNvSpPr/>
          <p:nvPr/>
        </p:nvSpPr>
        <p:spPr>
          <a:xfrm>
            <a:off x="8017835" y="38130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Овал 59"/>
          <p:cNvSpPr/>
          <p:nvPr/>
        </p:nvSpPr>
        <p:spPr>
          <a:xfrm>
            <a:off x="8964840" y="38306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Овал 61"/>
          <p:cNvSpPr/>
          <p:nvPr/>
        </p:nvSpPr>
        <p:spPr>
          <a:xfrm>
            <a:off x="7136711" y="508180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Овал 62"/>
          <p:cNvSpPr/>
          <p:nvPr/>
        </p:nvSpPr>
        <p:spPr>
          <a:xfrm>
            <a:off x="8031012" y="506215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Овал 64"/>
          <p:cNvSpPr/>
          <p:nvPr/>
        </p:nvSpPr>
        <p:spPr>
          <a:xfrm>
            <a:off x="8905550" y="5044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Овал 65"/>
          <p:cNvSpPr/>
          <p:nvPr/>
        </p:nvSpPr>
        <p:spPr>
          <a:xfrm>
            <a:off x="8031012" y="59911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9" name="Прямая соединительная линия 68"/>
          <p:cNvCxnSpPr>
            <a:stCxn id="57" idx="4"/>
            <a:endCxn id="59" idx="0"/>
          </p:cNvCxnSpPr>
          <p:nvPr/>
        </p:nvCxnSpPr>
        <p:spPr>
          <a:xfrm>
            <a:off x="7853139" y="2998083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56" idx="4"/>
            <a:endCxn id="62" idx="0"/>
          </p:cNvCxnSpPr>
          <p:nvPr/>
        </p:nvCxnSpPr>
        <p:spPr>
          <a:xfrm>
            <a:off x="7268466" y="4176550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59" idx="4"/>
            <a:endCxn id="63" idx="0"/>
          </p:cNvCxnSpPr>
          <p:nvPr/>
        </p:nvCxnSpPr>
        <p:spPr>
          <a:xfrm>
            <a:off x="8195707" y="4133128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65" idx="2"/>
            <a:endCxn id="63" idx="6"/>
          </p:cNvCxnSpPr>
          <p:nvPr/>
        </p:nvCxnSpPr>
        <p:spPr>
          <a:xfrm flipH="1">
            <a:off x="8386755" y="5204444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60" idx="4"/>
            <a:endCxn id="65" idx="0"/>
          </p:cNvCxnSpPr>
          <p:nvPr/>
        </p:nvCxnSpPr>
        <p:spPr>
          <a:xfrm flipH="1">
            <a:off x="9083421" y="4150734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65" idx="3"/>
            <a:endCxn id="66" idx="7"/>
          </p:cNvCxnSpPr>
          <p:nvPr/>
        </p:nvCxnSpPr>
        <p:spPr>
          <a:xfrm flipH="1">
            <a:off x="8334658" y="5317611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>
            <a:stCxn id="62" idx="4"/>
            <a:endCxn id="66" idx="1"/>
          </p:cNvCxnSpPr>
          <p:nvPr/>
        </p:nvCxnSpPr>
        <p:spPr>
          <a:xfrm>
            <a:off x="7314583" y="5401891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9784625" y="2761523"/>
            <a:ext cx="1949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Остов</a:t>
            </a:r>
          </a:p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Вес = 17</a:t>
            </a:r>
            <a:endParaRPr lang="en-US" sz="2400" b="1" i="1" dirty="0">
              <a:solidFill>
                <a:srgbClr val="0070C0"/>
              </a:solidFill>
            </a:endParaRPr>
          </a:p>
          <a:p>
            <a:pPr>
              <a:tabLst>
                <a:tab pos="4572000" algn="l"/>
              </a:tabLst>
            </a:pPr>
            <a:endParaRPr lang="en-US" sz="2400" b="1" i="1" dirty="0">
              <a:solidFill>
                <a:srgbClr val="0070C0"/>
              </a:solidFill>
            </a:endParaRPr>
          </a:p>
          <a:p>
            <a:pPr>
              <a:tabLst>
                <a:tab pos="4572000" algn="l"/>
              </a:tabLst>
            </a:pPr>
            <a:r>
              <a:rPr lang="en-US" sz="2400" b="1" i="1" dirty="0">
                <a:solidFill>
                  <a:srgbClr val="FF0000"/>
                </a:solidFill>
              </a:rPr>
              <a:t>min ?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1087" y="2950765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320038" y="4277865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431174" y="3109590"/>
            <a:ext cx="609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411050" y="4369013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41095" y="3176337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893816" y="4836360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75757" y="4240525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077121" y="5375472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983929" y="5545121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800484" y="3540520"/>
            <a:ext cx="55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854491" y="3572225"/>
            <a:ext cx="55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902051" y="4824321"/>
            <a:ext cx="55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931717" y="3010221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886710" y="4337321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981804" y="3169046"/>
            <a:ext cx="609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977722" y="4428469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444446" y="4895816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858471" y="4299981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627751" y="5434928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534559" y="5604577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245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Прямоугольник 195"/>
          <p:cNvSpPr/>
          <p:nvPr/>
        </p:nvSpPr>
        <p:spPr>
          <a:xfrm>
            <a:off x="549587" y="1526647"/>
            <a:ext cx="110928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Остов взвешенного графа имеет суммарный вес.</a:t>
            </a:r>
            <a:r>
              <a:rPr lang="en-US" sz="2800" dirty="0"/>
              <a:t> </a:t>
            </a:r>
            <a:r>
              <a:rPr lang="ru-RU" sz="2800" dirty="0"/>
              <a:t>Остов с минимальным весом является минимальны </a:t>
            </a:r>
            <a:r>
              <a:rPr lang="ru-RU" sz="2800" dirty="0" err="1"/>
              <a:t>остовным</a:t>
            </a:r>
            <a:r>
              <a:rPr lang="ru-RU" sz="2800" dirty="0"/>
              <a:t> деревом. </a:t>
            </a:r>
          </a:p>
        </p:txBody>
      </p: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</a:p>
        </p:txBody>
      </p:sp>
      <p:cxnSp>
        <p:nvCxnSpPr>
          <p:cNvPr id="53" name="Прямая соединительная линия 52"/>
          <p:cNvCxnSpPr>
            <a:stCxn id="54" idx="5"/>
            <a:endCxn id="56" idx="0"/>
          </p:cNvCxnSpPr>
          <p:nvPr/>
        </p:nvCxnSpPr>
        <p:spPr>
          <a:xfrm>
            <a:off x="6826041" y="2951208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6522395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6" name="Овал 55"/>
          <p:cNvSpPr/>
          <p:nvPr/>
        </p:nvSpPr>
        <p:spPr>
          <a:xfrm>
            <a:off x="7090595" y="3856464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Овал 56"/>
          <p:cNvSpPr/>
          <p:nvPr/>
        </p:nvSpPr>
        <p:spPr>
          <a:xfrm>
            <a:off x="7675267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59" name="Овал 58"/>
          <p:cNvSpPr/>
          <p:nvPr/>
        </p:nvSpPr>
        <p:spPr>
          <a:xfrm>
            <a:off x="8017835" y="38130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Овал 59"/>
          <p:cNvSpPr/>
          <p:nvPr/>
        </p:nvSpPr>
        <p:spPr>
          <a:xfrm>
            <a:off x="8964840" y="38306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Овал 61"/>
          <p:cNvSpPr/>
          <p:nvPr/>
        </p:nvSpPr>
        <p:spPr>
          <a:xfrm>
            <a:off x="7136711" y="508180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Овал 62"/>
          <p:cNvSpPr/>
          <p:nvPr/>
        </p:nvSpPr>
        <p:spPr>
          <a:xfrm>
            <a:off x="8031012" y="506215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Овал 64"/>
          <p:cNvSpPr/>
          <p:nvPr/>
        </p:nvSpPr>
        <p:spPr>
          <a:xfrm>
            <a:off x="8905550" y="5044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Овал 65"/>
          <p:cNvSpPr/>
          <p:nvPr/>
        </p:nvSpPr>
        <p:spPr>
          <a:xfrm>
            <a:off x="8031012" y="59911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9" name="Прямая соединительная линия 68"/>
          <p:cNvCxnSpPr>
            <a:stCxn id="57" idx="4"/>
            <a:endCxn id="59" idx="0"/>
          </p:cNvCxnSpPr>
          <p:nvPr/>
        </p:nvCxnSpPr>
        <p:spPr>
          <a:xfrm>
            <a:off x="7853139" y="2998083"/>
            <a:ext cx="342568" cy="81495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56" idx="4"/>
            <a:endCxn id="62" idx="0"/>
          </p:cNvCxnSpPr>
          <p:nvPr/>
        </p:nvCxnSpPr>
        <p:spPr>
          <a:xfrm>
            <a:off x="7268466" y="4176550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59" idx="4"/>
            <a:endCxn id="63" idx="0"/>
          </p:cNvCxnSpPr>
          <p:nvPr/>
        </p:nvCxnSpPr>
        <p:spPr>
          <a:xfrm>
            <a:off x="8195707" y="4133128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65" idx="2"/>
            <a:endCxn id="63" idx="6"/>
          </p:cNvCxnSpPr>
          <p:nvPr/>
        </p:nvCxnSpPr>
        <p:spPr>
          <a:xfrm flipH="1">
            <a:off x="8386755" y="5204444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60" idx="4"/>
            <a:endCxn id="65" idx="0"/>
          </p:cNvCxnSpPr>
          <p:nvPr/>
        </p:nvCxnSpPr>
        <p:spPr>
          <a:xfrm flipH="1">
            <a:off x="9083421" y="4150734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65" idx="3"/>
            <a:endCxn id="66" idx="7"/>
          </p:cNvCxnSpPr>
          <p:nvPr/>
        </p:nvCxnSpPr>
        <p:spPr>
          <a:xfrm flipH="1">
            <a:off x="8334658" y="5317611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>
            <a:stCxn id="62" idx="4"/>
            <a:endCxn id="66" idx="1"/>
          </p:cNvCxnSpPr>
          <p:nvPr/>
        </p:nvCxnSpPr>
        <p:spPr>
          <a:xfrm>
            <a:off x="7314583" y="5401891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9784625" y="2761523"/>
            <a:ext cx="1949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Остов</a:t>
            </a:r>
          </a:p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Вес = </a:t>
            </a:r>
            <a:r>
              <a:rPr lang="en-US" sz="2400" b="1" i="1" dirty="0">
                <a:solidFill>
                  <a:srgbClr val="0070C0"/>
                </a:solidFill>
              </a:rPr>
              <a:t>8</a:t>
            </a:r>
          </a:p>
          <a:p>
            <a:pPr>
              <a:tabLst>
                <a:tab pos="4572000" algn="l"/>
              </a:tabLst>
            </a:pPr>
            <a:endParaRPr lang="en-US" sz="2400" b="1" i="1" dirty="0">
              <a:solidFill>
                <a:srgbClr val="0070C0"/>
              </a:solidFill>
            </a:endParaRPr>
          </a:p>
          <a:p>
            <a:pPr>
              <a:tabLst>
                <a:tab pos="4572000" algn="l"/>
              </a:tabLst>
            </a:pPr>
            <a:r>
              <a:rPr lang="en-US" sz="2400" b="1" i="1" dirty="0">
                <a:solidFill>
                  <a:srgbClr val="FF0000"/>
                </a:solidFill>
              </a:rPr>
              <a:t>Min !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1087" y="2950765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320038" y="4277865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431174" y="3109590"/>
            <a:ext cx="609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411050" y="4369013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41095" y="3176337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893816" y="4836360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75757" y="4240525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077121" y="5375472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983929" y="5545121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800484" y="3540520"/>
            <a:ext cx="55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854491" y="3572225"/>
            <a:ext cx="55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902051" y="4824321"/>
            <a:ext cx="55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931717" y="3010221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886710" y="4337321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977722" y="4428469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444446" y="4895816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858471" y="4299981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627751" y="5434928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534559" y="5604577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7910381" y="3390715"/>
            <a:ext cx="285326" cy="17248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 flipH="1">
            <a:off x="8002772" y="3299343"/>
            <a:ext cx="143334" cy="29312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/>
          <p:cNvCxnSpPr>
            <a:stCxn id="57" idx="3"/>
          </p:cNvCxnSpPr>
          <p:nvPr/>
        </p:nvCxnSpPr>
        <p:spPr>
          <a:xfrm flipH="1">
            <a:off x="7202926" y="2951208"/>
            <a:ext cx="524438" cy="92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467622" y="3264790"/>
            <a:ext cx="34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8555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Модуль 2. Алгоритм Прима </a:t>
            </a:r>
          </a:p>
        </p:txBody>
      </p:sp>
      <p:sp>
        <p:nvSpPr>
          <p:cNvPr id="196" name="Прямоугольник 195"/>
          <p:cNvSpPr/>
          <p:nvPr/>
        </p:nvSpPr>
        <p:spPr>
          <a:xfrm>
            <a:off x="549587" y="1478521"/>
            <a:ext cx="110928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/>
              <a:t>Алгоритм Прима</a:t>
            </a:r>
            <a:r>
              <a:rPr lang="ru-RU" sz="2800" dirty="0"/>
              <a:t> — алгоритм построения минимального</a:t>
            </a:r>
            <a:r>
              <a:rPr lang="en-US" sz="2800" dirty="0"/>
              <a:t> </a:t>
            </a:r>
            <a:r>
              <a:rPr lang="ru-RU" sz="2800" dirty="0" err="1"/>
              <a:t>остовного</a:t>
            </a:r>
            <a:r>
              <a:rPr lang="ru-RU" sz="2800" dirty="0"/>
              <a:t> дерева взвешенного связного неориентированного графа.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03801"/>
              </p:ext>
            </p:extLst>
          </p:nvPr>
        </p:nvGraphicFramePr>
        <p:xfrm>
          <a:off x="549587" y="2804344"/>
          <a:ext cx="11092828" cy="359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4118">
                  <a:extLst>
                    <a:ext uri="{9D8B030D-6E8A-4147-A177-3AD203B41FA5}">
                      <a16:colId xmlns:a16="http://schemas.microsoft.com/office/drawing/2014/main" val="1216122287"/>
                    </a:ext>
                  </a:extLst>
                </a:gridCol>
                <a:gridCol w="1491916">
                  <a:extLst>
                    <a:ext uri="{9D8B030D-6E8A-4147-A177-3AD203B41FA5}">
                      <a16:colId xmlns:a16="http://schemas.microsoft.com/office/drawing/2014/main" val="2228346100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4208390174"/>
                    </a:ext>
                  </a:extLst>
                </a:gridCol>
                <a:gridCol w="3059889">
                  <a:extLst>
                    <a:ext uri="{9D8B030D-6E8A-4147-A177-3AD203B41FA5}">
                      <a16:colId xmlns:a16="http://schemas.microsoft.com/office/drawing/2014/main" val="3863569127"/>
                    </a:ext>
                  </a:extLst>
                </a:gridCol>
              </a:tblGrid>
              <a:tr h="1250945"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Граф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Выбранные вершины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Ребра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(V,U)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 выбранные вершины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 / 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37009"/>
                  </a:ext>
                </a:extLst>
              </a:tr>
              <a:tr h="2345511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{}</a:t>
                      </a:r>
                      <a:endParaRPr lang="ru-RU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{A,B,C,D,E,F,G}</a:t>
                      </a:r>
                      <a:endParaRPr lang="ru-RU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06967"/>
                  </a:ext>
                </a:extLst>
              </a:tr>
            </a:tbl>
          </a:graphicData>
        </a:graphic>
      </p:graphicFrame>
      <p:sp>
        <p:nvSpPr>
          <p:cNvPr id="137" name="Овал 136"/>
          <p:cNvSpPr/>
          <p:nvPr/>
        </p:nvSpPr>
        <p:spPr>
          <a:xfrm rot="5400000">
            <a:off x="3768495" y="419176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39" name="Овал 138"/>
          <p:cNvSpPr/>
          <p:nvPr/>
        </p:nvSpPr>
        <p:spPr>
          <a:xfrm rot="5400000">
            <a:off x="3525628" y="591709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0" name="Овал 139"/>
          <p:cNvSpPr/>
          <p:nvPr/>
        </p:nvSpPr>
        <p:spPr>
          <a:xfrm rot="5400000">
            <a:off x="5452984" y="578157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1" name="Овал 140"/>
          <p:cNvSpPr/>
          <p:nvPr/>
        </p:nvSpPr>
        <p:spPr>
          <a:xfrm rot="5400000">
            <a:off x="1779890" y="424386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2" name="Овал 141"/>
          <p:cNvSpPr/>
          <p:nvPr/>
        </p:nvSpPr>
        <p:spPr>
          <a:xfrm rot="5400000">
            <a:off x="4096786" y="48945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3" name="Овал 142"/>
          <p:cNvSpPr/>
          <p:nvPr/>
        </p:nvSpPr>
        <p:spPr>
          <a:xfrm rot="5400000">
            <a:off x="1872564" y="59073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4" name="Овал 143"/>
          <p:cNvSpPr/>
          <p:nvPr/>
        </p:nvSpPr>
        <p:spPr>
          <a:xfrm rot="5400000">
            <a:off x="934671" y="507247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47" name="Прямая соединительная линия 146"/>
          <p:cNvCxnSpPr>
            <a:stCxn id="140" idx="5"/>
            <a:endCxn id="139" idx="0"/>
          </p:cNvCxnSpPr>
          <p:nvPr/>
        </p:nvCxnSpPr>
        <p:spPr>
          <a:xfrm flipH="1">
            <a:off x="3863542" y="6067390"/>
            <a:ext cx="1654146" cy="9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Прямая соединительная линия 147"/>
          <p:cNvCxnSpPr>
            <a:stCxn id="142" idx="2"/>
            <a:endCxn id="137" idx="7"/>
          </p:cNvCxnSpPr>
          <p:nvPr/>
        </p:nvCxnSpPr>
        <p:spPr>
          <a:xfrm flipH="1" flipV="1">
            <a:off x="4059534" y="4477580"/>
            <a:ext cx="215123" cy="3991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/>
          <p:cNvCxnSpPr>
            <a:stCxn id="137" idx="4"/>
            <a:endCxn id="141" idx="0"/>
          </p:cNvCxnSpPr>
          <p:nvPr/>
        </p:nvCxnSpPr>
        <p:spPr>
          <a:xfrm flipH="1">
            <a:off x="2117804" y="4351806"/>
            <a:ext cx="1668520" cy="520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>
            <a:stCxn id="139" idx="1"/>
            <a:endCxn id="142" idx="6"/>
          </p:cNvCxnSpPr>
          <p:nvPr/>
        </p:nvCxnSpPr>
        <p:spPr>
          <a:xfrm flipV="1">
            <a:off x="3816667" y="5232512"/>
            <a:ext cx="457990" cy="7188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>
            <a:stCxn id="142" idx="4"/>
            <a:endCxn id="141" idx="7"/>
          </p:cNvCxnSpPr>
          <p:nvPr/>
        </p:nvCxnSpPr>
        <p:spPr>
          <a:xfrm flipH="1" flipV="1">
            <a:off x="2070929" y="4529677"/>
            <a:ext cx="2043686" cy="52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/>
          <p:cNvCxnSpPr>
            <a:stCxn id="143" idx="1"/>
            <a:endCxn id="142" idx="5"/>
          </p:cNvCxnSpPr>
          <p:nvPr/>
        </p:nvCxnSpPr>
        <p:spPr>
          <a:xfrm flipV="1">
            <a:off x="2163603" y="5180415"/>
            <a:ext cx="1997887" cy="761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/>
          <p:cNvCxnSpPr>
            <a:stCxn id="139" idx="4"/>
            <a:endCxn id="143" idx="0"/>
          </p:cNvCxnSpPr>
          <p:nvPr/>
        </p:nvCxnSpPr>
        <p:spPr>
          <a:xfrm flipH="1" flipV="1">
            <a:off x="2210478" y="6067391"/>
            <a:ext cx="1332979" cy="9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/>
          <p:cNvCxnSpPr>
            <a:stCxn id="143" idx="3"/>
            <a:endCxn id="144" idx="7"/>
          </p:cNvCxnSpPr>
          <p:nvPr/>
        </p:nvCxnSpPr>
        <p:spPr>
          <a:xfrm flipH="1" flipV="1">
            <a:off x="1225710" y="5358287"/>
            <a:ext cx="711558" cy="583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/>
          <p:cNvCxnSpPr>
            <a:endCxn id="144" idx="1"/>
          </p:cNvCxnSpPr>
          <p:nvPr/>
        </p:nvCxnSpPr>
        <p:spPr>
          <a:xfrm flipH="1">
            <a:off x="1225710" y="4403904"/>
            <a:ext cx="604368" cy="702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/>
          <p:cNvSpPr txBox="1"/>
          <p:nvPr/>
        </p:nvSpPr>
        <p:spPr>
          <a:xfrm>
            <a:off x="1226651" y="4529983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2761610" y="4060649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ru-RU" b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1304906" y="5550710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  <a:endParaRPr lang="ru-RU" b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3155259" y="4444786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  <p:cxnSp>
        <p:nvCxnSpPr>
          <p:cNvPr id="194" name="Прямая соединительная линия 193"/>
          <p:cNvCxnSpPr>
            <a:stCxn id="141" idx="6"/>
            <a:endCxn id="143" idx="2"/>
          </p:cNvCxnSpPr>
          <p:nvPr/>
        </p:nvCxnSpPr>
        <p:spPr>
          <a:xfrm>
            <a:off x="1957761" y="4581774"/>
            <a:ext cx="92674" cy="1307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696069" y="4999841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ru-RU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4142188" y="4473082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  <a:endParaRPr lang="ru-RU" b="1" dirty="0"/>
          </a:p>
        </p:txBody>
      </p:sp>
      <p:sp>
        <p:nvSpPr>
          <p:cNvPr id="214" name="TextBox 213"/>
          <p:cNvSpPr txBox="1"/>
          <p:nvPr/>
        </p:nvSpPr>
        <p:spPr>
          <a:xfrm>
            <a:off x="2990682" y="5169687"/>
            <a:ext cx="4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ru-RU" b="1" dirty="0"/>
          </a:p>
        </p:txBody>
      </p:sp>
      <p:cxnSp>
        <p:nvCxnSpPr>
          <p:cNvPr id="279" name="Прямая соединительная линия 278"/>
          <p:cNvCxnSpPr>
            <a:stCxn id="140" idx="3"/>
            <a:endCxn id="142" idx="7"/>
          </p:cNvCxnSpPr>
          <p:nvPr/>
        </p:nvCxnSpPr>
        <p:spPr>
          <a:xfrm flipH="1" flipV="1">
            <a:off x="4387825" y="5180415"/>
            <a:ext cx="1129863" cy="6354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2726244" y="5739501"/>
            <a:ext cx="294012" cy="379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ru-RU" b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009695" y="5435668"/>
            <a:ext cx="4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ru-RU" b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875640" y="5129074"/>
            <a:ext cx="4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ru-RU" b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4491531" y="5720111"/>
            <a:ext cx="4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90639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Базовые знания о графах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040000" cy="432000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2 модуль</a:t>
            </a:r>
          </a:p>
          <a:p>
            <a:r>
              <a:rPr lang="ru-RU" dirty="0"/>
              <a:t>Основные определения</a:t>
            </a:r>
          </a:p>
          <a:p>
            <a:r>
              <a:rPr lang="ru-RU" dirty="0"/>
              <a:t>Алгоритма Прима</a:t>
            </a:r>
          </a:p>
          <a:p>
            <a:r>
              <a:rPr lang="ru-RU" dirty="0"/>
              <a:t>Алгоритма </a:t>
            </a:r>
            <a:r>
              <a:rPr lang="ru-RU" dirty="0" err="1" smtClean="0"/>
              <a:t>Кр</a:t>
            </a:r>
            <a:r>
              <a:rPr lang="ru-RU" dirty="0" err="1"/>
              <a:t>а</a:t>
            </a:r>
            <a:r>
              <a:rPr lang="ru-RU" dirty="0" err="1" smtClean="0"/>
              <a:t>скала</a:t>
            </a:r>
            <a:endParaRPr lang="ru-RU" dirty="0"/>
          </a:p>
          <a:p>
            <a:r>
              <a:rPr lang="ru-RU" dirty="0"/>
              <a:t>Алгоритм </a:t>
            </a:r>
            <a:r>
              <a:rPr lang="ru-RU" dirty="0" err="1" smtClean="0"/>
              <a:t>Дейкстры</a:t>
            </a:r>
            <a:endParaRPr lang="ru-RU" dirty="0" smtClean="0"/>
          </a:p>
          <a:p>
            <a:r>
              <a:rPr lang="ru-RU" dirty="0"/>
              <a:t>Алгоритм Форда</a:t>
            </a:r>
          </a:p>
          <a:p>
            <a:r>
              <a:rPr lang="ru-RU" dirty="0"/>
              <a:t>Алгоритма </a:t>
            </a:r>
            <a:r>
              <a:rPr lang="ru-RU" dirty="0" err="1"/>
              <a:t>Флойда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406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533787"/>
              </p:ext>
            </p:extLst>
          </p:nvPr>
        </p:nvGraphicFramePr>
        <p:xfrm>
          <a:off x="577516" y="315088"/>
          <a:ext cx="11004886" cy="608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037">
                  <a:extLst>
                    <a:ext uri="{9D8B030D-6E8A-4147-A177-3AD203B41FA5}">
                      <a16:colId xmlns:a16="http://schemas.microsoft.com/office/drawing/2014/main" val="1216122287"/>
                    </a:ext>
                  </a:extLst>
                </a:gridCol>
                <a:gridCol w="1480088">
                  <a:extLst>
                    <a:ext uri="{9D8B030D-6E8A-4147-A177-3AD203B41FA5}">
                      <a16:colId xmlns:a16="http://schemas.microsoft.com/office/drawing/2014/main" val="2228346100"/>
                    </a:ext>
                  </a:extLst>
                </a:gridCol>
                <a:gridCol w="1679317">
                  <a:extLst>
                    <a:ext uri="{9D8B030D-6E8A-4147-A177-3AD203B41FA5}">
                      <a16:colId xmlns:a16="http://schemas.microsoft.com/office/drawing/2014/main" val="4208390174"/>
                    </a:ext>
                  </a:extLst>
                </a:gridCol>
                <a:gridCol w="2454444">
                  <a:extLst>
                    <a:ext uri="{9D8B030D-6E8A-4147-A177-3AD203B41FA5}">
                      <a16:colId xmlns:a16="http://schemas.microsoft.com/office/drawing/2014/main" val="3863569127"/>
                    </a:ext>
                  </a:extLst>
                </a:gridCol>
              </a:tblGrid>
              <a:tr h="1281207"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Граф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Выбранные вершины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Ребра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(V,U)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Невыбранные вершины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 / 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37009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{D}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(D,A) = </a:t>
                      </a:r>
                      <a:r>
                        <a:rPr lang="pt-BR" sz="2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pt-BR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pt-BR" sz="2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pt-BR" sz="2400" dirty="0"/>
                        <a:t/>
                      </a:r>
                      <a:br>
                        <a:rPr lang="pt-BR" sz="2400" dirty="0"/>
                      </a:br>
                      <a:r>
                        <a:rPr lang="pt-B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(D,B) = 9</a:t>
                      </a:r>
                      <a:r>
                        <a:rPr lang="pt-BR" sz="2400" dirty="0"/>
                        <a:t/>
                      </a:r>
                      <a:br>
                        <a:rPr lang="pt-BR" sz="2400" dirty="0"/>
                      </a:br>
                      <a:r>
                        <a:rPr lang="pt-B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(D,E) = 15</a:t>
                      </a:r>
                      <a:r>
                        <a:rPr lang="pt-BR" sz="2400" dirty="0"/>
                        <a:t/>
                      </a:r>
                      <a:br>
                        <a:rPr lang="pt-BR" sz="2400" dirty="0"/>
                      </a:br>
                      <a:r>
                        <a:rPr lang="pt-B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(D,F) = 6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{A,B,C,E,F,G}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06967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{A,D}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effectLst/>
                        </a:rPr>
                        <a:t>(D,B) = 9</a:t>
                      </a:r>
                      <a:br>
                        <a:rPr lang="pt-BR" sz="2400" dirty="0">
                          <a:effectLst/>
                        </a:rPr>
                      </a:br>
                      <a:r>
                        <a:rPr lang="pt-BR" sz="2400" dirty="0">
                          <a:effectLst/>
                        </a:rPr>
                        <a:t>(D,E) = 15</a:t>
                      </a:r>
                      <a:br>
                        <a:rPr lang="pt-BR" sz="2400" dirty="0">
                          <a:effectLst/>
                        </a:rPr>
                      </a:br>
                      <a:r>
                        <a:rPr lang="pt-BR" sz="2400" dirty="0">
                          <a:effectLst/>
                        </a:rPr>
                        <a:t>(D,F) = </a:t>
                      </a: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6 V</a:t>
                      </a:r>
                      <a:b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pt-BR" sz="2400" dirty="0">
                          <a:effectLst/>
                        </a:rPr>
                        <a:t>(A,B) = 7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{B,C,E,F,G}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854915"/>
                  </a:ext>
                </a:extLst>
              </a:tr>
            </a:tbl>
          </a:graphicData>
        </a:graphic>
      </p:graphicFrame>
      <p:sp>
        <p:nvSpPr>
          <p:cNvPr id="139" name="Овал 138"/>
          <p:cNvSpPr/>
          <p:nvPr/>
        </p:nvSpPr>
        <p:spPr>
          <a:xfrm rot="5400000">
            <a:off x="3525627" y="5918365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2" name="Овал 141"/>
          <p:cNvSpPr/>
          <p:nvPr/>
        </p:nvSpPr>
        <p:spPr>
          <a:xfrm rot="5400000">
            <a:off x="4096785" y="4895867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48" name="Прямая соединительная линия 147"/>
          <p:cNvCxnSpPr>
            <a:stCxn id="142" idx="2"/>
            <a:endCxn id="137" idx="7"/>
          </p:cNvCxnSpPr>
          <p:nvPr/>
        </p:nvCxnSpPr>
        <p:spPr>
          <a:xfrm flipH="1" flipV="1">
            <a:off x="4059534" y="4477580"/>
            <a:ext cx="215123" cy="3991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3155259" y="4476870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971679" y="4060649"/>
            <a:ext cx="4800040" cy="2184613"/>
            <a:chOff x="971679" y="4060649"/>
            <a:chExt cx="4800040" cy="2184613"/>
          </a:xfrm>
        </p:grpSpPr>
        <p:sp>
          <p:nvSpPr>
            <p:cNvPr id="137" name="Овал 136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Овал 139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Овал 140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Овал 142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Овал 143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7" name="Прямая соединительная линия 146"/>
            <p:cNvCxnSpPr>
              <a:stCxn id="140" idx="5"/>
              <a:endCxn id="139" idx="0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Прямая соединительная линия 148"/>
            <p:cNvCxnSpPr>
              <a:stCxn id="137" idx="4"/>
              <a:endCxn id="141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Прямая соединительная линия 149"/>
            <p:cNvCxnSpPr>
              <a:stCxn id="139" idx="1"/>
              <a:endCxn id="142" idx="6"/>
            </p:cNvCxnSpPr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Прямая соединительная линия 150"/>
            <p:cNvCxnSpPr>
              <a:stCxn id="142" idx="4"/>
              <a:endCxn id="141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Прямая соединительная линия 151"/>
            <p:cNvCxnSpPr>
              <a:stCxn id="143" idx="1"/>
              <a:endCxn id="142" idx="5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Прямая соединительная линия 153"/>
            <p:cNvCxnSpPr>
              <a:stCxn id="139" idx="4"/>
              <a:endCxn id="143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/>
            <p:cNvCxnSpPr>
              <a:stCxn id="143" idx="3"/>
              <a:endCxn id="144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/>
            <p:cNvCxnSpPr>
              <a:endCxn id="144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TextBox 2047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194" name="Прямая соединительная линия 193"/>
            <p:cNvCxnSpPr>
              <a:stCxn id="141" idx="6"/>
              <a:endCxn id="143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16816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279" name="Прямая соединительная линия 278"/>
            <p:cNvCxnSpPr>
              <a:stCxn id="140" idx="3"/>
              <a:endCxn id="142" idx="7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TextBox 311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4036147" y="545421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707840" y="1662737"/>
            <a:ext cx="4800040" cy="2184613"/>
            <a:chOff x="971679" y="4060649"/>
            <a:chExt cx="4800040" cy="2184613"/>
          </a:xfrm>
        </p:grpSpPr>
        <p:sp>
          <p:nvSpPr>
            <p:cNvPr id="64" name="Овал 63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Овал 64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Овал 65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Овал 66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Овал 67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Прямая соединительная линия 68"/>
            <p:cNvCxnSpPr>
              <a:stCxn id="65" idx="5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>
              <a:stCxn id="64" idx="4"/>
              <a:endCxn id="66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>
              <a:endCxn id="66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>
              <a:stCxn id="67" idx="1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>
              <a:endCxn id="67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>
              <a:stCxn id="67" idx="3"/>
              <a:endCxn id="68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>
              <a:endCxn id="68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80" name="Прямая соединительная линия 79"/>
            <p:cNvCxnSpPr>
              <a:stCxn id="66" idx="6"/>
              <a:endCxn id="67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8795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84" name="Прямая соединительная линия 83"/>
            <p:cNvCxnSpPr>
              <a:stCxn id="65" idx="3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004637" y="543566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sp>
        <p:nvSpPr>
          <p:cNvPr id="89" name="Овал 88"/>
          <p:cNvSpPr/>
          <p:nvPr/>
        </p:nvSpPr>
        <p:spPr>
          <a:xfrm rot="5400000">
            <a:off x="3525627" y="591836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90" name="Овал 89"/>
          <p:cNvSpPr/>
          <p:nvPr/>
        </p:nvSpPr>
        <p:spPr>
          <a:xfrm rot="5400000">
            <a:off x="4096785" y="4895868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5" name="Овал 164"/>
          <p:cNvSpPr/>
          <p:nvPr/>
        </p:nvSpPr>
        <p:spPr>
          <a:xfrm rot="5400000">
            <a:off x="3848593" y="2480794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6" name="Овал 165"/>
          <p:cNvSpPr/>
          <p:nvPr/>
        </p:nvSpPr>
        <p:spPr>
          <a:xfrm rot="5400000">
            <a:off x="3280226" y="353602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67" name="Прямая соединительная линия 166"/>
          <p:cNvCxnSpPr/>
          <p:nvPr/>
        </p:nvCxnSpPr>
        <p:spPr>
          <a:xfrm flipH="1" flipV="1">
            <a:off x="3748727" y="2094542"/>
            <a:ext cx="215123" cy="3991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831144" y="2126186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065980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4967"/>
              </p:ext>
            </p:extLst>
          </p:nvPr>
        </p:nvGraphicFramePr>
        <p:xfrm>
          <a:off x="577516" y="315088"/>
          <a:ext cx="11004886" cy="6339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037">
                  <a:extLst>
                    <a:ext uri="{9D8B030D-6E8A-4147-A177-3AD203B41FA5}">
                      <a16:colId xmlns:a16="http://schemas.microsoft.com/office/drawing/2014/main" val="1216122287"/>
                    </a:ext>
                  </a:extLst>
                </a:gridCol>
                <a:gridCol w="1480088">
                  <a:extLst>
                    <a:ext uri="{9D8B030D-6E8A-4147-A177-3AD203B41FA5}">
                      <a16:colId xmlns:a16="http://schemas.microsoft.com/office/drawing/2014/main" val="2228346100"/>
                    </a:ext>
                  </a:extLst>
                </a:gridCol>
                <a:gridCol w="1615148">
                  <a:extLst>
                    <a:ext uri="{9D8B030D-6E8A-4147-A177-3AD203B41FA5}">
                      <a16:colId xmlns:a16="http://schemas.microsoft.com/office/drawing/2014/main" val="4208390174"/>
                    </a:ext>
                  </a:extLst>
                </a:gridCol>
                <a:gridCol w="2518613">
                  <a:extLst>
                    <a:ext uri="{9D8B030D-6E8A-4147-A177-3AD203B41FA5}">
                      <a16:colId xmlns:a16="http://schemas.microsoft.com/office/drawing/2014/main" val="3863569127"/>
                    </a:ext>
                  </a:extLst>
                </a:gridCol>
              </a:tblGrid>
              <a:tr h="1281207"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Граф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Выбранные вершины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Ребра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(V,U)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Невыбранные вершины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 / 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37009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{A,D,F}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(D,B) = 9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(D,E) = 15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(A,B)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</a:rPr>
                        <a:t>7 V</a:t>
                      </a:r>
                      <a:r>
                        <a:rPr lang="en-US" sz="2400" dirty="0">
                          <a:effectLst/>
                        </a:rPr>
                        <a:t/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(F,E) = 8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(F,G) = 11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{B,C,E,G}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06967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{A,B,D,F}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(B,C) = 8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(B,E)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</a:rPr>
                        <a:t>7 V</a:t>
                      </a:r>
                      <a:r>
                        <a:rPr lang="en-US" sz="2400" dirty="0">
                          <a:effectLst/>
                        </a:rPr>
                        <a:t/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(D,B) = 9 </a:t>
                      </a:r>
                      <a:r>
                        <a:rPr lang="ru-RU" sz="2400" dirty="0">
                          <a:effectLst/>
                        </a:rPr>
                        <a:t>цикл</a:t>
                      </a:r>
                      <a:br>
                        <a:rPr lang="ru-RU" sz="2400" dirty="0">
                          <a:effectLst/>
                        </a:rPr>
                      </a:br>
                      <a:r>
                        <a:rPr lang="ru-RU" sz="2400" dirty="0">
                          <a:effectLst/>
                        </a:rPr>
                        <a:t>(</a:t>
                      </a:r>
                      <a:r>
                        <a:rPr lang="en-US" sz="2400" dirty="0">
                          <a:effectLst/>
                        </a:rPr>
                        <a:t>D,E) = 15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(F,E) = 8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(F,G) = 11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{C,E,G}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854915"/>
                  </a:ext>
                </a:extLst>
              </a:tr>
            </a:tbl>
          </a:graphicData>
        </a:graphic>
      </p:graphicFrame>
      <p:sp>
        <p:nvSpPr>
          <p:cNvPr id="139" name="Овал 138"/>
          <p:cNvSpPr/>
          <p:nvPr/>
        </p:nvSpPr>
        <p:spPr>
          <a:xfrm rot="5400000">
            <a:off x="3525627" y="5918365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2" name="Овал 141"/>
          <p:cNvSpPr/>
          <p:nvPr/>
        </p:nvSpPr>
        <p:spPr>
          <a:xfrm rot="5400000">
            <a:off x="4096785" y="4895867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48" name="Прямая соединительная линия 147"/>
          <p:cNvCxnSpPr>
            <a:stCxn id="142" idx="2"/>
            <a:endCxn id="137" idx="7"/>
          </p:cNvCxnSpPr>
          <p:nvPr/>
        </p:nvCxnSpPr>
        <p:spPr>
          <a:xfrm flipH="1" flipV="1">
            <a:off x="4059534" y="4477580"/>
            <a:ext cx="215123" cy="3991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3155259" y="4476870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971679" y="4060649"/>
            <a:ext cx="4800040" cy="2184613"/>
            <a:chOff x="971679" y="4060649"/>
            <a:chExt cx="4800040" cy="2184613"/>
          </a:xfrm>
        </p:grpSpPr>
        <p:sp>
          <p:nvSpPr>
            <p:cNvPr id="137" name="Овал 136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Овал 139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Овал 140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Овал 142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Овал 143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7" name="Прямая соединительная линия 146"/>
            <p:cNvCxnSpPr>
              <a:stCxn id="140" idx="5"/>
              <a:endCxn id="139" idx="0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Прямая соединительная линия 148"/>
            <p:cNvCxnSpPr>
              <a:stCxn id="137" idx="4"/>
              <a:endCxn id="141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Прямая соединительная линия 149"/>
            <p:cNvCxnSpPr>
              <a:stCxn id="139" idx="1"/>
              <a:endCxn id="142" idx="6"/>
            </p:cNvCxnSpPr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Прямая соединительная линия 150"/>
            <p:cNvCxnSpPr>
              <a:stCxn id="142" idx="4"/>
              <a:endCxn id="141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Прямая соединительная линия 151"/>
            <p:cNvCxnSpPr>
              <a:stCxn id="143" idx="1"/>
              <a:endCxn id="142" idx="5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Прямая соединительная линия 153"/>
            <p:cNvCxnSpPr>
              <a:stCxn id="139" idx="4"/>
              <a:endCxn id="143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/>
            <p:cNvCxnSpPr>
              <a:stCxn id="143" idx="3"/>
              <a:endCxn id="144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/>
            <p:cNvCxnSpPr>
              <a:endCxn id="144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TextBox 2047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194" name="Прямая соединительная линия 193"/>
            <p:cNvCxnSpPr>
              <a:stCxn id="141" idx="6"/>
              <a:endCxn id="143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16816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279" name="Прямая соединительная линия 278"/>
            <p:cNvCxnSpPr>
              <a:stCxn id="140" idx="3"/>
              <a:endCxn id="142" idx="7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TextBox 311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4036147" y="545421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707840" y="1662737"/>
            <a:ext cx="4800040" cy="2184613"/>
            <a:chOff x="971679" y="4060649"/>
            <a:chExt cx="4800040" cy="2184613"/>
          </a:xfrm>
        </p:grpSpPr>
        <p:sp>
          <p:nvSpPr>
            <p:cNvPr id="64" name="Овал 63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Овал 64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Овал 65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Овал 66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Овал 67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Прямая соединительная линия 68"/>
            <p:cNvCxnSpPr>
              <a:stCxn id="65" idx="5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>
              <a:stCxn id="64" idx="4"/>
              <a:endCxn id="66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>
              <a:endCxn id="66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>
              <a:stCxn id="67" idx="1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>
              <a:endCxn id="67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>
              <a:stCxn id="67" idx="3"/>
              <a:endCxn id="68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>
              <a:endCxn id="68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80" name="Прямая соединительная линия 79"/>
            <p:cNvCxnSpPr>
              <a:stCxn id="66" idx="6"/>
              <a:endCxn id="67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8795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84" name="Прямая соединительная линия 83"/>
            <p:cNvCxnSpPr>
              <a:stCxn id="65" idx="3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004637" y="543566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sp>
        <p:nvSpPr>
          <p:cNvPr id="89" name="Овал 88"/>
          <p:cNvSpPr/>
          <p:nvPr/>
        </p:nvSpPr>
        <p:spPr>
          <a:xfrm rot="5400000">
            <a:off x="3525627" y="591836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90" name="Овал 89"/>
          <p:cNvSpPr/>
          <p:nvPr/>
        </p:nvSpPr>
        <p:spPr>
          <a:xfrm rot="5400000">
            <a:off x="4096785" y="4895868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5" name="Овал 164"/>
          <p:cNvSpPr/>
          <p:nvPr/>
        </p:nvSpPr>
        <p:spPr>
          <a:xfrm rot="5400000">
            <a:off x="3848593" y="2480794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6" name="Овал 165"/>
          <p:cNvSpPr/>
          <p:nvPr/>
        </p:nvSpPr>
        <p:spPr>
          <a:xfrm rot="5400000">
            <a:off x="3280226" y="353602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67" name="Прямая соединительная линия 166"/>
          <p:cNvCxnSpPr/>
          <p:nvPr/>
        </p:nvCxnSpPr>
        <p:spPr>
          <a:xfrm flipH="1" flipV="1">
            <a:off x="3748727" y="2094542"/>
            <a:ext cx="215123" cy="3991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831144" y="2126186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61535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147001"/>
              </p:ext>
            </p:extLst>
          </p:nvPr>
        </p:nvGraphicFramePr>
        <p:xfrm>
          <a:off x="577516" y="315088"/>
          <a:ext cx="11004886" cy="608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037">
                  <a:extLst>
                    <a:ext uri="{9D8B030D-6E8A-4147-A177-3AD203B41FA5}">
                      <a16:colId xmlns:a16="http://schemas.microsoft.com/office/drawing/2014/main" val="1216122287"/>
                    </a:ext>
                  </a:extLst>
                </a:gridCol>
                <a:gridCol w="1480088">
                  <a:extLst>
                    <a:ext uri="{9D8B030D-6E8A-4147-A177-3AD203B41FA5}">
                      <a16:colId xmlns:a16="http://schemas.microsoft.com/office/drawing/2014/main" val="2228346100"/>
                    </a:ext>
                  </a:extLst>
                </a:gridCol>
                <a:gridCol w="1743485">
                  <a:extLst>
                    <a:ext uri="{9D8B030D-6E8A-4147-A177-3AD203B41FA5}">
                      <a16:colId xmlns:a16="http://schemas.microsoft.com/office/drawing/2014/main" val="4208390174"/>
                    </a:ext>
                  </a:extLst>
                </a:gridCol>
                <a:gridCol w="2390276">
                  <a:extLst>
                    <a:ext uri="{9D8B030D-6E8A-4147-A177-3AD203B41FA5}">
                      <a16:colId xmlns:a16="http://schemas.microsoft.com/office/drawing/2014/main" val="3863569127"/>
                    </a:ext>
                  </a:extLst>
                </a:gridCol>
              </a:tblGrid>
              <a:tr h="1281207"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Граф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Выбранные вершины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Ребра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(V,U)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Невыбранные вершины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 / 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37009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{A,B,D,E,F}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(B,C) = 8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(D,B) = 9 </a:t>
                      </a:r>
                      <a:r>
                        <a:rPr lang="ru-RU" sz="2000" dirty="0">
                          <a:effectLst/>
                        </a:rPr>
                        <a:t>цикл</a:t>
                      </a:r>
                      <a:br>
                        <a:rPr lang="ru-RU" sz="2000" dirty="0">
                          <a:effectLst/>
                        </a:rPr>
                      </a:br>
                      <a:r>
                        <a:rPr lang="ru-RU" sz="2000" dirty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D,E) = 15 </a:t>
                      </a:r>
                      <a:r>
                        <a:rPr lang="ru-RU" sz="2000" dirty="0">
                          <a:effectLst/>
                        </a:rPr>
                        <a:t>цикл</a:t>
                      </a:r>
                      <a:br>
                        <a:rPr lang="ru-RU" sz="2000" dirty="0">
                          <a:effectLst/>
                        </a:rPr>
                      </a:br>
                      <a:r>
                        <a:rPr lang="ru-RU" sz="2000" dirty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E,C) =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</a:rPr>
                        <a:t>5 V</a:t>
                      </a:r>
                      <a:br>
                        <a:rPr lang="en-US" sz="20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(E,G) = 9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(F,E) = 8 </a:t>
                      </a:r>
                      <a:r>
                        <a:rPr lang="ru-RU" sz="2000" dirty="0">
                          <a:effectLst/>
                        </a:rPr>
                        <a:t>цикл</a:t>
                      </a:r>
                      <a:br>
                        <a:rPr lang="ru-RU" sz="2000" dirty="0">
                          <a:effectLst/>
                        </a:rPr>
                      </a:br>
                      <a:r>
                        <a:rPr lang="ru-RU" sz="2000" dirty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F,G) = 11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{C,G}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06967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{A,B,C,D,E,F}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(B,C) = 8 </a:t>
                      </a:r>
                      <a:r>
                        <a:rPr lang="ru-RU" sz="2000" dirty="0">
                          <a:effectLst/>
                        </a:rPr>
                        <a:t>цикл</a:t>
                      </a:r>
                      <a:br>
                        <a:rPr lang="ru-RU" sz="2000" dirty="0">
                          <a:effectLst/>
                        </a:rPr>
                      </a:br>
                      <a:r>
                        <a:rPr lang="ru-RU" sz="2000" dirty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D,B) = 9 </a:t>
                      </a:r>
                      <a:r>
                        <a:rPr lang="ru-RU" sz="2000" dirty="0">
                          <a:effectLst/>
                        </a:rPr>
                        <a:t>цикл</a:t>
                      </a:r>
                      <a:br>
                        <a:rPr lang="ru-RU" sz="2000" dirty="0">
                          <a:effectLst/>
                        </a:rPr>
                      </a:br>
                      <a:r>
                        <a:rPr lang="ru-RU" sz="2000" dirty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D,E) = 15 </a:t>
                      </a:r>
                      <a:r>
                        <a:rPr lang="ru-RU" sz="2000" dirty="0">
                          <a:effectLst/>
                        </a:rPr>
                        <a:t>цикл</a:t>
                      </a:r>
                      <a:br>
                        <a:rPr lang="ru-RU" sz="2000" dirty="0">
                          <a:effectLst/>
                        </a:rPr>
                      </a:br>
                      <a:r>
                        <a:rPr lang="ru-RU" sz="2000" dirty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E,G) =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</a:rPr>
                        <a:t>9 V</a:t>
                      </a:r>
                      <a:r>
                        <a:rPr lang="en-US" sz="2000" dirty="0">
                          <a:effectLst/>
                        </a:rPr>
                        <a:t/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(F,E) = 8 </a:t>
                      </a:r>
                      <a:r>
                        <a:rPr lang="ru-RU" sz="2000" dirty="0">
                          <a:effectLst/>
                        </a:rPr>
                        <a:t>цикл</a:t>
                      </a:r>
                      <a:br>
                        <a:rPr lang="ru-RU" sz="2000" dirty="0">
                          <a:effectLst/>
                        </a:rPr>
                      </a:br>
                      <a:r>
                        <a:rPr lang="ru-RU" sz="2000" dirty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F,G) = 11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{G}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854915"/>
                  </a:ext>
                </a:extLst>
              </a:tr>
            </a:tbl>
          </a:graphicData>
        </a:graphic>
      </p:graphicFrame>
      <p:sp>
        <p:nvSpPr>
          <p:cNvPr id="139" name="Овал 138"/>
          <p:cNvSpPr/>
          <p:nvPr/>
        </p:nvSpPr>
        <p:spPr>
          <a:xfrm rot="5400000">
            <a:off x="3525627" y="5918365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2" name="Овал 141"/>
          <p:cNvSpPr/>
          <p:nvPr/>
        </p:nvSpPr>
        <p:spPr>
          <a:xfrm rot="5400000">
            <a:off x="4096785" y="4895867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48" name="Прямая соединительная линия 147"/>
          <p:cNvCxnSpPr>
            <a:stCxn id="142" idx="2"/>
            <a:endCxn id="137" idx="7"/>
          </p:cNvCxnSpPr>
          <p:nvPr/>
        </p:nvCxnSpPr>
        <p:spPr>
          <a:xfrm flipH="1" flipV="1">
            <a:off x="4059534" y="4477580"/>
            <a:ext cx="215123" cy="399189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3155259" y="4476870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971679" y="4060649"/>
            <a:ext cx="4800040" cy="2184613"/>
            <a:chOff x="971679" y="4060649"/>
            <a:chExt cx="4800040" cy="2184613"/>
          </a:xfrm>
        </p:grpSpPr>
        <p:sp>
          <p:nvSpPr>
            <p:cNvPr id="137" name="Овал 136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Овал 139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Овал 140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Овал 142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Овал 143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7" name="Прямая соединительная линия 146"/>
            <p:cNvCxnSpPr>
              <a:stCxn id="140" idx="5"/>
              <a:endCxn id="139" idx="0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Прямая соединительная линия 148"/>
            <p:cNvCxnSpPr>
              <a:stCxn id="137" idx="4"/>
              <a:endCxn id="141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Прямая соединительная линия 149"/>
            <p:cNvCxnSpPr>
              <a:stCxn id="139" idx="1"/>
              <a:endCxn id="142" idx="6"/>
            </p:cNvCxnSpPr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Прямая соединительная линия 150"/>
            <p:cNvCxnSpPr>
              <a:stCxn id="142" idx="4"/>
              <a:endCxn id="141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Прямая соединительная линия 151"/>
            <p:cNvCxnSpPr>
              <a:stCxn id="143" idx="1"/>
              <a:endCxn id="142" idx="5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Прямая соединительная линия 153"/>
            <p:cNvCxnSpPr>
              <a:stCxn id="139" idx="4"/>
              <a:endCxn id="143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/>
            <p:cNvCxnSpPr>
              <a:stCxn id="143" idx="3"/>
              <a:endCxn id="144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/>
            <p:cNvCxnSpPr>
              <a:endCxn id="144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TextBox 2047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194" name="Прямая соединительная линия 193"/>
            <p:cNvCxnSpPr>
              <a:stCxn id="141" idx="6"/>
              <a:endCxn id="143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16816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279" name="Прямая соединительная линия 278"/>
            <p:cNvCxnSpPr>
              <a:stCxn id="140" idx="3"/>
              <a:endCxn id="142" idx="7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TextBox 311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4036147" y="545421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707840" y="1662737"/>
            <a:ext cx="4800040" cy="2184613"/>
            <a:chOff x="971679" y="4060649"/>
            <a:chExt cx="4800040" cy="2184613"/>
          </a:xfrm>
        </p:grpSpPr>
        <p:sp>
          <p:nvSpPr>
            <p:cNvPr id="64" name="Овал 63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Овал 64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Овал 65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Овал 66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Овал 67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Прямая соединительная линия 68"/>
            <p:cNvCxnSpPr>
              <a:stCxn id="65" idx="5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>
              <a:stCxn id="64" idx="4"/>
              <a:endCxn id="66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>
              <a:endCxn id="66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>
              <a:stCxn id="67" idx="1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>
              <a:endCxn id="67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>
              <a:stCxn id="67" idx="3"/>
              <a:endCxn id="68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>
              <a:endCxn id="68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80" name="Прямая соединительная линия 79"/>
            <p:cNvCxnSpPr>
              <a:stCxn id="66" idx="6"/>
              <a:endCxn id="67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8795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84" name="Прямая соединительная линия 83"/>
            <p:cNvCxnSpPr>
              <a:stCxn id="65" idx="3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004637" y="543566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sp>
        <p:nvSpPr>
          <p:cNvPr id="89" name="Овал 88"/>
          <p:cNvSpPr/>
          <p:nvPr/>
        </p:nvSpPr>
        <p:spPr>
          <a:xfrm rot="5400000">
            <a:off x="3525627" y="591836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90" name="Овал 89"/>
          <p:cNvSpPr/>
          <p:nvPr/>
        </p:nvSpPr>
        <p:spPr>
          <a:xfrm rot="5400000">
            <a:off x="4096785" y="4895868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5" name="Овал 164"/>
          <p:cNvSpPr/>
          <p:nvPr/>
        </p:nvSpPr>
        <p:spPr>
          <a:xfrm rot="5400000">
            <a:off x="3848593" y="2480794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6" name="Овал 165"/>
          <p:cNvSpPr/>
          <p:nvPr/>
        </p:nvSpPr>
        <p:spPr>
          <a:xfrm rot="5400000">
            <a:off x="3280226" y="353602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67" name="Прямая соединительная линия 166"/>
          <p:cNvCxnSpPr/>
          <p:nvPr/>
        </p:nvCxnSpPr>
        <p:spPr>
          <a:xfrm flipH="1" flipV="1">
            <a:off x="3748727" y="2094542"/>
            <a:ext cx="215123" cy="39918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831144" y="2126186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82583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41223"/>
              </p:ext>
            </p:extLst>
          </p:nvPr>
        </p:nvGraphicFramePr>
        <p:xfrm>
          <a:off x="577516" y="315088"/>
          <a:ext cx="11004886" cy="3683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037">
                  <a:extLst>
                    <a:ext uri="{9D8B030D-6E8A-4147-A177-3AD203B41FA5}">
                      <a16:colId xmlns:a16="http://schemas.microsoft.com/office/drawing/2014/main" val="1216122287"/>
                    </a:ext>
                  </a:extLst>
                </a:gridCol>
                <a:gridCol w="1480088">
                  <a:extLst>
                    <a:ext uri="{9D8B030D-6E8A-4147-A177-3AD203B41FA5}">
                      <a16:colId xmlns:a16="http://schemas.microsoft.com/office/drawing/2014/main" val="2228346100"/>
                    </a:ext>
                  </a:extLst>
                </a:gridCol>
                <a:gridCol w="1743485">
                  <a:extLst>
                    <a:ext uri="{9D8B030D-6E8A-4147-A177-3AD203B41FA5}">
                      <a16:colId xmlns:a16="http://schemas.microsoft.com/office/drawing/2014/main" val="4208390174"/>
                    </a:ext>
                  </a:extLst>
                </a:gridCol>
                <a:gridCol w="2390276">
                  <a:extLst>
                    <a:ext uri="{9D8B030D-6E8A-4147-A177-3AD203B41FA5}">
                      <a16:colId xmlns:a16="http://schemas.microsoft.com/office/drawing/2014/main" val="3863569127"/>
                    </a:ext>
                  </a:extLst>
                </a:gridCol>
              </a:tblGrid>
              <a:tr h="1281207"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Граф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Выбранные вершины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Ребра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(V,U)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Невыбранные вершины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 / 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37009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{A,B,C,D,E,F,G}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(B,C) = 8 </a:t>
                      </a:r>
                      <a:r>
                        <a:rPr lang="ru-RU" sz="2000">
                          <a:effectLst/>
                        </a:rPr>
                        <a:t>цикл</a:t>
                      </a:r>
                      <a:br>
                        <a:rPr lang="ru-RU" sz="2000">
                          <a:effectLst/>
                        </a:rPr>
                      </a:br>
                      <a:r>
                        <a:rPr lang="ru-RU" sz="2000">
                          <a:effectLst/>
                        </a:rPr>
                        <a:t>(</a:t>
                      </a:r>
                      <a:r>
                        <a:rPr lang="en-US" sz="2000">
                          <a:effectLst/>
                        </a:rPr>
                        <a:t>D,B) = 9 </a:t>
                      </a:r>
                      <a:r>
                        <a:rPr lang="ru-RU" sz="2000">
                          <a:effectLst/>
                        </a:rPr>
                        <a:t>цикл</a:t>
                      </a:r>
                      <a:br>
                        <a:rPr lang="ru-RU" sz="2000">
                          <a:effectLst/>
                        </a:rPr>
                      </a:br>
                      <a:r>
                        <a:rPr lang="ru-RU" sz="2000">
                          <a:effectLst/>
                        </a:rPr>
                        <a:t>(</a:t>
                      </a:r>
                      <a:r>
                        <a:rPr lang="en-US" sz="2000">
                          <a:effectLst/>
                        </a:rPr>
                        <a:t>D,E) = 15 </a:t>
                      </a:r>
                      <a:r>
                        <a:rPr lang="ru-RU" sz="2000">
                          <a:effectLst/>
                        </a:rPr>
                        <a:t>цикл</a:t>
                      </a:r>
                      <a:br>
                        <a:rPr lang="ru-RU" sz="2000">
                          <a:effectLst/>
                        </a:rPr>
                      </a:br>
                      <a:r>
                        <a:rPr lang="ru-RU" sz="2000">
                          <a:effectLst/>
                        </a:rPr>
                        <a:t>(</a:t>
                      </a:r>
                      <a:r>
                        <a:rPr lang="en-US" sz="2000">
                          <a:effectLst/>
                        </a:rPr>
                        <a:t>F,E) = 8 </a:t>
                      </a:r>
                      <a:r>
                        <a:rPr lang="ru-RU" sz="2000">
                          <a:effectLst/>
                        </a:rPr>
                        <a:t>цикл</a:t>
                      </a:r>
                      <a:br>
                        <a:rPr lang="ru-RU" sz="2000">
                          <a:effectLst/>
                        </a:rPr>
                      </a:br>
                      <a:r>
                        <a:rPr lang="ru-RU" sz="2000">
                          <a:effectLst/>
                        </a:rPr>
                        <a:t>(</a:t>
                      </a:r>
                      <a:r>
                        <a:rPr lang="en-US" sz="2000">
                          <a:effectLst/>
                        </a:rPr>
                        <a:t>F,G) = 11 </a:t>
                      </a:r>
                      <a:r>
                        <a:rPr lang="ru-RU" sz="2000">
                          <a:effectLst/>
                        </a:rPr>
                        <a:t>цикл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{}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06967"/>
                  </a:ext>
                </a:extLst>
              </a:tr>
            </a:tbl>
          </a:graphicData>
        </a:graphic>
      </p:graphicFrame>
      <p:grpSp>
        <p:nvGrpSpPr>
          <p:cNvPr id="63" name="Группа 62"/>
          <p:cNvGrpSpPr/>
          <p:nvPr/>
        </p:nvGrpSpPr>
        <p:grpSpPr>
          <a:xfrm>
            <a:off x="707840" y="1662737"/>
            <a:ext cx="4800040" cy="2184613"/>
            <a:chOff x="971679" y="4060649"/>
            <a:chExt cx="4800040" cy="2184613"/>
          </a:xfrm>
        </p:grpSpPr>
        <p:sp>
          <p:nvSpPr>
            <p:cNvPr id="64" name="Овал 63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Овал 64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Овал 65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Овал 66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Овал 67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Прямая соединительная линия 68"/>
            <p:cNvCxnSpPr>
              <a:stCxn id="65" idx="5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>
              <a:stCxn id="64" idx="4"/>
              <a:endCxn id="66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>
              <a:endCxn id="66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>
              <a:stCxn id="67" idx="1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>
              <a:endCxn id="67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>
              <a:stCxn id="67" idx="3"/>
              <a:endCxn id="68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>
              <a:endCxn id="68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80" name="Прямая соединительная линия 79"/>
            <p:cNvCxnSpPr>
              <a:stCxn id="66" idx="6"/>
              <a:endCxn id="67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8795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84" name="Прямая соединительная линия 83"/>
            <p:cNvCxnSpPr>
              <a:stCxn id="65" idx="3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rgbClr val="62FB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004637" y="543566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sp>
        <p:nvSpPr>
          <p:cNvPr id="165" name="Овал 164"/>
          <p:cNvSpPr/>
          <p:nvPr/>
        </p:nvSpPr>
        <p:spPr>
          <a:xfrm rot="5400000">
            <a:off x="3848593" y="2480794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6" name="Овал 165"/>
          <p:cNvSpPr/>
          <p:nvPr/>
        </p:nvSpPr>
        <p:spPr>
          <a:xfrm rot="5400000">
            <a:off x="3280226" y="353602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67" name="Прямая соединительная линия 166"/>
          <p:cNvCxnSpPr/>
          <p:nvPr/>
        </p:nvCxnSpPr>
        <p:spPr>
          <a:xfrm flipH="1" flipV="1">
            <a:off x="3748727" y="2094542"/>
            <a:ext cx="215123" cy="399189"/>
          </a:xfrm>
          <a:prstGeom prst="line">
            <a:avLst/>
          </a:prstGeom>
          <a:ln w="38100">
            <a:solidFill>
              <a:srgbClr val="62F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831144" y="2126186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01746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Модуль 2. Алгоритм </a:t>
            </a:r>
            <a:r>
              <a:rPr lang="ru-RU" sz="4000" dirty="0" err="1"/>
              <a:t>Краскала</a:t>
            </a:r>
            <a:r>
              <a:rPr lang="ru-RU" sz="4000" dirty="0"/>
              <a:t> </a:t>
            </a:r>
          </a:p>
        </p:txBody>
      </p:sp>
      <p:sp>
        <p:nvSpPr>
          <p:cNvPr id="196" name="Прямоугольник 195"/>
          <p:cNvSpPr/>
          <p:nvPr/>
        </p:nvSpPr>
        <p:spPr>
          <a:xfrm>
            <a:off x="549587" y="1478521"/>
            <a:ext cx="110928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/>
              <a:t>Алгоритм </a:t>
            </a:r>
            <a:r>
              <a:rPr lang="ru-RU" sz="2800" b="1" dirty="0" err="1"/>
              <a:t>Краскала</a:t>
            </a:r>
            <a:r>
              <a:rPr lang="ru-RU" sz="2800" dirty="0"/>
              <a:t> — алгоритм построения минимального</a:t>
            </a:r>
            <a:r>
              <a:rPr lang="en-US" sz="2800" dirty="0"/>
              <a:t> </a:t>
            </a:r>
            <a:r>
              <a:rPr lang="ru-RU" sz="2800" dirty="0" err="1"/>
              <a:t>остовного</a:t>
            </a:r>
            <a:r>
              <a:rPr lang="ru-RU" sz="2800" dirty="0"/>
              <a:t> дерева взвешенного связного неориентированного графа.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256256"/>
              </p:ext>
            </p:extLst>
          </p:nvPr>
        </p:nvGraphicFramePr>
        <p:xfrm>
          <a:off x="549587" y="2804344"/>
          <a:ext cx="11092828" cy="359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4118">
                  <a:extLst>
                    <a:ext uri="{9D8B030D-6E8A-4147-A177-3AD203B41FA5}">
                      <a16:colId xmlns:a16="http://schemas.microsoft.com/office/drawing/2014/main" val="1216122287"/>
                    </a:ext>
                  </a:extLst>
                </a:gridCol>
                <a:gridCol w="1491916">
                  <a:extLst>
                    <a:ext uri="{9D8B030D-6E8A-4147-A177-3AD203B41FA5}">
                      <a16:colId xmlns:a16="http://schemas.microsoft.com/office/drawing/2014/main" val="2228346100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4208390174"/>
                    </a:ext>
                  </a:extLst>
                </a:gridCol>
                <a:gridCol w="3059889">
                  <a:extLst>
                    <a:ext uri="{9D8B030D-6E8A-4147-A177-3AD203B41FA5}">
                      <a16:colId xmlns:a16="http://schemas.microsoft.com/office/drawing/2014/main" val="3863569127"/>
                    </a:ext>
                  </a:extLst>
                </a:gridCol>
              </a:tblGrid>
              <a:tr h="1250945"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Граф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Выбранные вершины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Ребра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(V,U)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Исключённые рёбра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37009"/>
                  </a:ext>
                </a:extLst>
              </a:tr>
              <a:tr h="2345511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{}</a:t>
                      </a:r>
                      <a:endParaRPr lang="ru-RU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06967"/>
                  </a:ext>
                </a:extLst>
              </a:tr>
            </a:tbl>
          </a:graphicData>
        </a:graphic>
      </p:graphicFrame>
      <p:sp>
        <p:nvSpPr>
          <p:cNvPr id="137" name="Овал 136"/>
          <p:cNvSpPr/>
          <p:nvPr/>
        </p:nvSpPr>
        <p:spPr>
          <a:xfrm rot="5400000">
            <a:off x="3768495" y="419176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39" name="Овал 138"/>
          <p:cNvSpPr/>
          <p:nvPr/>
        </p:nvSpPr>
        <p:spPr>
          <a:xfrm rot="5400000">
            <a:off x="3525628" y="591709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0" name="Овал 139"/>
          <p:cNvSpPr/>
          <p:nvPr/>
        </p:nvSpPr>
        <p:spPr>
          <a:xfrm rot="5400000">
            <a:off x="5452984" y="578157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1" name="Овал 140"/>
          <p:cNvSpPr/>
          <p:nvPr/>
        </p:nvSpPr>
        <p:spPr>
          <a:xfrm rot="5400000">
            <a:off x="1779890" y="424386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2" name="Овал 141"/>
          <p:cNvSpPr/>
          <p:nvPr/>
        </p:nvSpPr>
        <p:spPr>
          <a:xfrm rot="5400000">
            <a:off x="4096786" y="48945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3" name="Овал 142"/>
          <p:cNvSpPr/>
          <p:nvPr/>
        </p:nvSpPr>
        <p:spPr>
          <a:xfrm rot="5400000">
            <a:off x="1872564" y="59073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4" name="Овал 143"/>
          <p:cNvSpPr/>
          <p:nvPr/>
        </p:nvSpPr>
        <p:spPr>
          <a:xfrm rot="5400000">
            <a:off x="934671" y="507247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47" name="Прямая соединительная линия 146"/>
          <p:cNvCxnSpPr>
            <a:stCxn id="140" idx="5"/>
            <a:endCxn id="139" idx="0"/>
          </p:cNvCxnSpPr>
          <p:nvPr/>
        </p:nvCxnSpPr>
        <p:spPr>
          <a:xfrm flipH="1">
            <a:off x="3863542" y="6067390"/>
            <a:ext cx="1654146" cy="9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Прямая соединительная линия 147"/>
          <p:cNvCxnSpPr>
            <a:stCxn id="142" idx="2"/>
            <a:endCxn id="137" idx="7"/>
          </p:cNvCxnSpPr>
          <p:nvPr/>
        </p:nvCxnSpPr>
        <p:spPr>
          <a:xfrm flipH="1" flipV="1">
            <a:off x="4059534" y="4477580"/>
            <a:ext cx="215123" cy="3991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/>
          <p:cNvCxnSpPr>
            <a:stCxn id="137" idx="4"/>
            <a:endCxn id="141" idx="0"/>
          </p:cNvCxnSpPr>
          <p:nvPr/>
        </p:nvCxnSpPr>
        <p:spPr>
          <a:xfrm flipH="1">
            <a:off x="2117804" y="4351806"/>
            <a:ext cx="1668520" cy="520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>
            <a:stCxn id="139" idx="1"/>
            <a:endCxn id="142" idx="6"/>
          </p:cNvCxnSpPr>
          <p:nvPr/>
        </p:nvCxnSpPr>
        <p:spPr>
          <a:xfrm flipV="1">
            <a:off x="3816667" y="5232512"/>
            <a:ext cx="457990" cy="7188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>
            <a:stCxn id="142" idx="4"/>
            <a:endCxn id="141" idx="7"/>
          </p:cNvCxnSpPr>
          <p:nvPr/>
        </p:nvCxnSpPr>
        <p:spPr>
          <a:xfrm flipH="1" flipV="1">
            <a:off x="2070929" y="4529677"/>
            <a:ext cx="2043686" cy="52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/>
          <p:cNvCxnSpPr>
            <a:stCxn id="143" idx="1"/>
            <a:endCxn id="142" idx="5"/>
          </p:cNvCxnSpPr>
          <p:nvPr/>
        </p:nvCxnSpPr>
        <p:spPr>
          <a:xfrm flipV="1">
            <a:off x="2163603" y="5180415"/>
            <a:ext cx="1997887" cy="761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/>
          <p:cNvCxnSpPr>
            <a:stCxn id="139" idx="4"/>
            <a:endCxn id="143" idx="0"/>
          </p:cNvCxnSpPr>
          <p:nvPr/>
        </p:nvCxnSpPr>
        <p:spPr>
          <a:xfrm flipH="1" flipV="1">
            <a:off x="2210478" y="6067391"/>
            <a:ext cx="1332979" cy="9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/>
          <p:cNvCxnSpPr>
            <a:stCxn id="143" idx="3"/>
            <a:endCxn id="144" idx="7"/>
          </p:cNvCxnSpPr>
          <p:nvPr/>
        </p:nvCxnSpPr>
        <p:spPr>
          <a:xfrm flipH="1" flipV="1">
            <a:off x="1225710" y="5358287"/>
            <a:ext cx="711558" cy="583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/>
          <p:cNvCxnSpPr>
            <a:endCxn id="144" idx="1"/>
          </p:cNvCxnSpPr>
          <p:nvPr/>
        </p:nvCxnSpPr>
        <p:spPr>
          <a:xfrm flipH="1">
            <a:off x="1225710" y="4403904"/>
            <a:ext cx="604368" cy="702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/>
          <p:cNvSpPr txBox="1"/>
          <p:nvPr/>
        </p:nvSpPr>
        <p:spPr>
          <a:xfrm>
            <a:off x="1226651" y="4529983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2761610" y="4060649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ru-RU" b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1304906" y="5550710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  <a:endParaRPr lang="ru-RU" b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3155259" y="4444786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  <p:cxnSp>
        <p:nvCxnSpPr>
          <p:cNvPr id="194" name="Прямая соединительная линия 193"/>
          <p:cNvCxnSpPr>
            <a:stCxn id="141" idx="6"/>
            <a:endCxn id="143" idx="2"/>
          </p:cNvCxnSpPr>
          <p:nvPr/>
        </p:nvCxnSpPr>
        <p:spPr>
          <a:xfrm>
            <a:off x="1957761" y="4581774"/>
            <a:ext cx="92674" cy="1307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696069" y="4999841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ru-RU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4142188" y="4473082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  <a:endParaRPr lang="ru-RU" b="1" dirty="0"/>
          </a:p>
        </p:txBody>
      </p:sp>
      <p:sp>
        <p:nvSpPr>
          <p:cNvPr id="214" name="TextBox 213"/>
          <p:cNvSpPr txBox="1"/>
          <p:nvPr/>
        </p:nvSpPr>
        <p:spPr>
          <a:xfrm>
            <a:off x="2990682" y="5169687"/>
            <a:ext cx="4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</a:t>
            </a:r>
            <a:endParaRPr lang="ru-RU" b="1" dirty="0"/>
          </a:p>
        </p:txBody>
      </p:sp>
      <p:cxnSp>
        <p:nvCxnSpPr>
          <p:cNvPr id="279" name="Прямая соединительная линия 278"/>
          <p:cNvCxnSpPr>
            <a:stCxn id="140" idx="3"/>
            <a:endCxn id="142" idx="7"/>
          </p:cNvCxnSpPr>
          <p:nvPr/>
        </p:nvCxnSpPr>
        <p:spPr>
          <a:xfrm flipH="1" flipV="1">
            <a:off x="4387825" y="5180415"/>
            <a:ext cx="1129863" cy="6354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2726244" y="5739501"/>
            <a:ext cx="294012" cy="379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endParaRPr lang="ru-RU" b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009695" y="5435668"/>
            <a:ext cx="4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endParaRPr lang="ru-RU" b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875640" y="5129074"/>
            <a:ext cx="4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  <a:endParaRPr lang="ru-RU" b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4491531" y="5720111"/>
            <a:ext cx="48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4277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568001"/>
              </p:ext>
            </p:extLst>
          </p:nvPr>
        </p:nvGraphicFramePr>
        <p:xfrm>
          <a:off x="577516" y="315088"/>
          <a:ext cx="11004886" cy="608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037">
                  <a:extLst>
                    <a:ext uri="{9D8B030D-6E8A-4147-A177-3AD203B41FA5}">
                      <a16:colId xmlns:a16="http://schemas.microsoft.com/office/drawing/2014/main" val="1216122287"/>
                    </a:ext>
                  </a:extLst>
                </a:gridCol>
                <a:gridCol w="1480088">
                  <a:extLst>
                    <a:ext uri="{9D8B030D-6E8A-4147-A177-3AD203B41FA5}">
                      <a16:colId xmlns:a16="http://schemas.microsoft.com/office/drawing/2014/main" val="2228346100"/>
                    </a:ext>
                  </a:extLst>
                </a:gridCol>
                <a:gridCol w="1679317">
                  <a:extLst>
                    <a:ext uri="{9D8B030D-6E8A-4147-A177-3AD203B41FA5}">
                      <a16:colId xmlns:a16="http://schemas.microsoft.com/office/drawing/2014/main" val="4208390174"/>
                    </a:ext>
                  </a:extLst>
                </a:gridCol>
                <a:gridCol w="2454444">
                  <a:extLst>
                    <a:ext uri="{9D8B030D-6E8A-4147-A177-3AD203B41FA5}">
                      <a16:colId xmlns:a16="http://schemas.microsoft.com/office/drawing/2014/main" val="3863569127"/>
                    </a:ext>
                  </a:extLst>
                </a:gridCol>
              </a:tblGrid>
              <a:tr h="1281207"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Граф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Выбранные вершины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Ребра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(V,U)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Исключённые рёбра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37009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A,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D}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(A, D) = </a:t>
                      </a:r>
                      <a:r>
                        <a:rPr lang="en-GB" sz="2400" b="1" dirty="0">
                          <a:solidFill>
                            <a:srgbClr val="FF0000"/>
                          </a:solidFill>
                        </a:rPr>
                        <a:t>5 V</a:t>
                      </a:r>
                    </a:p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(C, E) = 5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06967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{A, D, C, E}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effectLst/>
                        </a:rPr>
                        <a:t>(C, E) = </a:t>
                      </a:r>
                      <a:r>
                        <a:rPr lang="pt-BR" sz="2400" b="1" dirty="0">
                          <a:solidFill>
                            <a:srgbClr val="FF0000"/>
                          </a:solidFill>
                          <a:effectLst/>
                        </a:rPr>
                        <a:t>5 V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854915"/>
                  </a:ext>
                </a:extLst>
              </a:tr>
            </a:tbl>
          </a:graphicData>
        </a:graphic>
      </p:graphicFrame>
      <p:sp>
        <p:nvSpPr>
          <p:cNvPr id="139" name="Овал 138"/>
          <p:cNvSpPr/>
          <p:nvPr/>
        </p:nvSpPr>
        <p:spPr>
          <a:xfrm rot="5400000">
            <a:off x="3525627" y="5918365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2" name="Овал 141"/>
          <p:cNvSpPr/>
          <p:nvPr/>
        </p:nvSpPr>
        <p:spPr>
          <a:xfrm rot="5400000">
            <a:off x="4096785" y="4895867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48" name="Прямая соединительная линия 147"/>
          <p:cNvCxnSpPr>
            <a:stCxn id="142" idx="2"/>
            <a:endCxn id="137" idx="7"/>
          </p:cNvCxnSpPr>
          <p:nvPr/>
        </p:nvCxnSpPr>
        <p:spPr>
          <a:xfrm flipH="1" flipV="1">
            <a:off x="4059534" y="4477580"/>
            <a:ext cx="215123" cy="399189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3155259" y="4476870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971679" y="4060649"/>
            <a:ext cx="4800040" cy="2184613"/>
            <a:chOff x="971679" y="4060649"/>
            <a:chExt cx="4800040" cy="2184613"/>
          </a:xfrm>
        </p:grpSpPr>
        <p:sp>
          <p:nvSpPr>
            <p:cNvPr id="137" name="Овал 136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Овал 139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Овал 140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Овал 142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Овал 143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7" name="Прямая соединительная линия 146"/>
            <p:cNvCxnSpPr>
              <a:stCxn id="140" idx="5"/>
              <a:endCxn id="139" idx="0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Прямая соединительная линия 148"/>
            <p:cNvCxnSpPr>
              <a:stCxn id="137" idx="4"/>
              <a:endCxn id="141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Прямая соединительная линия 149"/>
            <p:cNvCxnSpPr>
              <a:stCxn id="139" idx="1"/>
              <a:endCxn id="142" idx="6"/>
            </p:cNvCxnSpPr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Прямая соединительная линия 150"/>
            <p:cNvCxnSpPr>
              <a:stCxn id="142" idx="4"/>
              <a:endCxn id="141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Прямая соединительная линия 151"/>
            <p:cNvCxnSpPr>
              <a:stCxn id="143" idx="1"/>
              <a:endCxn id="142" idx="5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Прямая соединительная линия 153"/>
            <p:cNvCxnSpPr>
              <a:stCxn id="139" idx="4"/>
              <a:endCxn id="143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/>
            <p:cNvCxnSpPr>
              <a:stCxn id="143" idx="3"/>
              <a:endCxn id="144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/>
            <p:cNvCxnSpPr>
              <a:endCxn id="144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TextBox 2047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194" name="Прямая соединительная линия 193"/>
            <p:cNvCxnSpPr>
              <a:stCxn id="141" idx="6"/>
              <a:endCxn id="143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16816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279" name="Прямая соединительная линия 278"/>
            <p:cNvCxnSpPr>
              <a:stCxn id="140" idx="3"/>
              <a:endCxn id="142" idx="7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TextBox 311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4036147" y="545421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707840" y="1662737"/>
            <a:ext cx="4800040" cy="2184613"/>
            <a:chOff x="971679" y="4060649"/>
            <a:chExt cx="4800040" cy="2184613"/>
          </a:xfrm>
        </p:grpSpPr>
        <p:sp>
          <p:nvSpPr>
            <p:cNvPr id="64" name="Овал 63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Овал 64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Овал 65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Овал 66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Овал 67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Прямая соединительная линия 68"/>
            <p:cNvCxnSpPr>
              <a:stCxn id="65" idx="5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>
              <a:stCxn id="64" idx="4"/>
              <a:endCxn id="66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>
              <a:endCxn id="66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>
              <a:stCxn id="67" idx="1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>
              <a:endCxn id="67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>
              <a:stCxn id="67" idx="3"/>
              <a:endCxn id="68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>
              <a:endCxn id="68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80" name="Прямая соединительная линия 79"/>
            <p:cNvCxnSpPr>
              <a:stCxn id="66" idx="6"/>
              <a:endCxn id="67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8795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84" name="Прямая соединительная линия 83"/>
            <p:cNvCxnSpPr>
              <a:stCxn id="65" idx="3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004637" y="543566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sp>
        <p:nvSpPr>
          <p:cNvPr id="89" name="Овал 88"/>
          <p:cNvSpPr/>
          <p:nvPr/>
        </p:nvSpPr>
        <p:spPr>
          <a:xfrm rot="5400000">
            <a:off x="3525627" y="591836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90" name="Овал 89"/>
          <p:cNvSpPr/>
          <p:nvPr/>
        </p:nvSpPr>
        <p:spPr>
          <a:xfrm rot="5400000">
            <a:off x="4096785" y="4895868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5" name="Овал 164"/>
          <p:cNvSpPr/>
          <p:nvPr/>
        </p:nvSpPr>
        <p:spPr>
          <a:xfrm rot="5400000">
            <a:off x="3848593" y="2480794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6" name="Овал 165"/>
          <p:cNvSpPr/>
          <p:nvPr/>
        </p:nvSpPr>
        <p:spPr>
          <a:xfrm rot="5400000">
            <a:off x="3280226" y="353602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67" name="Прямая соединительная линия 166"/>
          <p:cNvCxnSpPr/>
          <p:nvPr/>
        </p:nvCxnSpPr>
        <p:spPr>
          <a:xfrm flipH="1" flipV="1">
            <a:off x="3748727" y="2094542"/>
            <a:ext cx="215123" cy="3991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831144" y="2126186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741329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8472"/>
              </p:ext>
            </p:extLst>
          </p:nvPr>
        </p:nvGraphicFramePr>
        <p:xfrm>
          <a:off x="577516" y="315088"/>
          <a:ext cx="11004886" cy="608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037">
                  <a:extLst>
                    <a:ext uri="{9D8B030D-6E8A-4147-A177-3AD203B41FA5}">
                      <a16:colId xmlns:a16="http://schemas.microsoft.com/office/drawing/2014/main" val="1216122287"/>
                    </a:ext>
                  </a:extLst>
                </a:gridCol>
                <a:gridCol w="1480088">
                  <a:extLst>
                    <a:ext uri="{9D8B030D-6E8A-4147-A177-3AD203B41FA5}">
                      <a16:colId xmlns:a16="http://schemas.microsoft.com/office/drawing/2014/main" val="2228346100"/>
                    </a:ext>
                  </a:extLst>
                </a:gridCol>
                <a:gridCol w="1615148">
                  <a:extLst>
                    <a:ext uri="{9D8B030D-6E8A-4147-A177-3AD203B41FA5}">
                      <a16:colId xmlns:a16="http://schemas.microsoft.com/office/drawing/2014/main" val="4208390174"/>
                    </a:ext>
                  </a:extLst>
                </a:gridCol>
                <a:gridCol w="2518613">
                  <a:extLst>
                    <a:ext uri="{9D8B030D-6E8A-4147-A177-3AD203B41FA5}">
                      <a16:colId xmlns:a16="http://schemas.microsoft.com/office/drawing/2014/main" val="3863569127"/>
                    </a:ext>
                  </a:extLst>
                </a:gridCol>
              </a:tblGrid>
              <a:tr h="1281207"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Граф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Выбранные вершины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Ребра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(V,U)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Исключённые рёбра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37009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{A, D, C, E, F}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(D, F) = 6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06967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{A, D, C, E, F, B}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(A, B)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r>
                        <a:rPr lang="ru-RU" sz="2400" b="1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GB" sz="2400" b="1" dirty="0">
                          <a:solidFill>
                            <a:srgbClr val="FF0000"/>
                          </a:solidFill>
                          <a:effectLst/>
                        </a:rPr>
                        <a:t>V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2400" dirty="0">
                          <a:effectLst/>
                        </a:rPr>
                        <a:t>(B, E) = 7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effectLst/>
                        </a:rPr>
                        <a:t>(</a:t>
                      </a:r>
                      <a:r>
                        <a:rPr lang="en-GB" sz="2400" dirty="0">
                          <a:effectLst/>
                        </a:rPr>
                        <a:t>D, B)</a:t>
                      </a:r>
                      <a:r>
                        <a:rPr lang="ru-RU" sz="2400" dirty="0">
                          <a:effectLst/>
                        </a:rPr>
                        <a:t> = 9</a:t>
                      </a:r>
                      <a:endParaRPr lang="en-US" sz="2400" dirty="0"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854915"/>
                  </a:ext>
                </a:extLst>
              </a:tr>
            </a:tbl>
          </a:graphicData>
        </a:graphic>
      </p:graphicFrame>
      <p:sp>
        <p:nvSpPr>
          <p:cNvPr id="139" name="Овал 138"/>
          <p:cNvSpPr/>
          <p:nvPr/>
        </p:nvSpPr>
        <p:spPr>
          <a:xfrm rot="5400000">
            <a:off x="3525627" y="5918365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42" name="Овал 141"/>
          <p:cNvSpPr/>
          <p:nvPr/>
        </p:nvSpPr>
        <p:spPr>
          <a:xfrm rot="5400000">
            <a:off x="4096785" y="4895867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48" name="Прямая соединительная линия 147"/>
          <p:cNvCxnSpPr>
            <a:stCxn id="142" idx="2"/>
            <a:endCxn id="137" idx="7"/>
          </p:cNvCxnSpPr>
          <p:nvPr/>
        </p:nvCxnSpPr>
        <p:spPr>
          <a:xfrm flipH="1" flipV="1">
            <a:off x="4059534" y="4477580"/>
            <a:ext cx="215123" cy="399189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3155259" y="4476870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971679" y="4060649"/>
            <a:ext cx="4800040" cy="2184613"/>
            <a:chOff x="971679" y="4060649"/>
            <a:chExt cx="4800040" cy="2184613"/>
          </a:xfrm>
        </p:grpSpPr>
        <p:sp>
          <p:nvSpPr>
            <p:cNvPr id="137" name="Овал 136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Овал 139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Овал 140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Овал 142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Овал 143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7" name="Прямая соединительная линия 146"/>
            <p:cNvCxnSpPr>
              <a:stCxn id="140" idx="5"/>
              <a:endCxn id="139" idx="0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Прямая соединительная линия 148"/>
            <p:cNvCxnSpPr>
              <a:stCxn id="137" idx="4"/>
              <a:endCxn id="141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Прямая соединительная линия 149"/>
            <p:cNvCxnSpPr>
              <a:stCxn id="139" idx="1"/>
              <a:endCxn id="142" idx="6"/>
            </p:cNvCxnSpPr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Прямая соединительная линия 150"/>
            <p:cNvCxnSpPr>
              <a:stCxn id="142" idx="4"/>
              <a:endCxn id="141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Прямая соединительная линия 151"/>
            <p:cNvCxnSpPr>
              <a:stCxn id="143" idx="1"/>
              <a:endCxn id="142" idx="5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Прямая соединительная линия 153"/>
            <p:cNvCxnSpPr>
              <a:stCxn id="139" idx="4"/>
              <a:endCxn id="143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/>
            <p:cNvCxnSpPr>
              <a:stCxn id="143" idx="3"/>
              <a:endCxn id="144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/>
            <p:cNvCxnSpPr>
              <a:endCxn id="144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8" name="TextBox 2047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194" name="Прямая соединительная линия 193"/>
            <p:cNvCxnSpPr>
              <a:stCxn id="141" idx="6"/>
              <a:endCxn id="143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16816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279" name="Прямая соединительная линия 278"/>
            <p:cNvCxnSpPr>
              <a:stCxn id="140" idx="3"/>
              <a:endCxn id="142" idx="7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TextBox 311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4036147" y="545421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707840" y="1662737"/>
            <a:ext cx="4800040" cy="2184613"/>
            <a:chOff x="971679" y="4060649"/>
            <a:chExt cx="4800040" cy="2184613"/>
          </a:xfrm>
        </p:grpSpPr>
        <p:sp>
          <p:nvSpPr>
            <p:cNvPr id="64" name="Овал 63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Овал 64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Овал 65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Овал 66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Овал 67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Прямая соединительная линия 68"/>
            <p:cNvCxnSpPr>
              <a:stCxn id="65" idx="5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>
              <a:stCxn id="64" idx="4"/>
              <a:endCxn id="66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>
              <a:endCxn id="66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>
              <a:stCxn id="67" idx="1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>
              <a:endCxn id="67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>
              <a:stCxn id="67" idx="3"/>
              <a:endCxn id="68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>
              <a:endCxn id="68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80" name="Прямая соединительная линия 79"/>
            <p:cNvCxnSpPr>
              <a:stCxn id="66" idx="6"/>
              <a:endCxn id="67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8795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84" name="Прямая соединительная линия 83"/>
            <p:cNvCxnSpPr>
              <a:stCxn id="65" idx="3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004637" y="543566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sp>
        <p:nvSpPr>
          <p:cNvPr id="89" name="Овал 88"/>
          <p:cNvSpPr/>
          <p:nvPr/>
        </p:nvSpPr>
        <p:spPr>
          <a:xfrm rot="5400000">
            <a:off x="3525627" y="591836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90" name="Овал 89"/>
          <p:cNvSpPr/>
          <p:nvPr/>
        </p:nvSpPr>
        <p:spPr>
          <a:xfrm rot="5400000">
            <a:off x="4096785" y="4895868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5" name="Овал 164"/>
          <p:cNvSpPr/>
          <p:nvPr/>
        </p:nvSpPr>
        <p:spPr>
          <a:xfrm rot="5400000">
            <a:off x="3848593" y="2480794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6" name="Овал 165"/>
          <p:cNvSpPr/>
          <p:nvPr/>
        </p:nvSpPr>
        <p:spPr>
          <a:xfrm rot="5400000">
            <a:off x="3280226" y="353602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67" name="Прямая соединительная линия 166"/>
          <p:cNvCxnSpPr/>
          <p:nvPr/>
        </p:nvCxnSpPr>
        <p:spPr>
          <a:xfrm flipH="1" flipV="1">
            <a:off x="3748727" y="2094542"/>
            <a:ext cx="215123" cy="399189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831144" y="2126186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76497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98394"/>
              </p:ext>
            </p:extLst>
          </p:nvPr>
        </p:nvGraphicFramePr>
        <p:xfrm>
          <a:off x="577516" y="315088"/>
          <a:ext cx="11004886" cy="608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037">
                  <a:extLst>
                    <a:ext uri="{9D8B030D-6E8A-4147-A177-3AD203B41FA5}">
                      <a16:colId xmlns:a16="http://schemas.microsoft.com/office/drawing/2014/main" val="1216122287"/>
                    </a:ext>
                  </a:extLst>
                </a:gridCol>
                <a:gridCol w="1480088">
                  <a:extLst>
                    <a:ext uri="{9D8B030D-6E8A-4147-A177-3AD203B41FA5}">
                      <a16:colId xmlns:a16="http://schemas.microsoft.com/office/drawing/2014/main" val="2228346100"/>
                    </a:ext>
                  </a:extLst>
                </a:gridCol>
                <a:gridCol w="1743485">
                  <a:extLst>
                    <a:ext uri="{9D8B030D-6E8A-4147-A177-3AD203B41FA5}">
                      <a16:colId xmlns:a16="http://schemas.microsoft.com/office/drawing/2014/main" val="4208390174"/>
                    </a:ext>
                  </a:extLst>
                </a:gridCol>
                <a:gridCol w="2390276">
                  <a:extLst>
                    <a:ext uri="{9D8B030D-6E8A-4147-A177-3AD203B41FA5}">
                      <a16:colId xmlns:a16="http://schemas.microsoft.com/office/drawing/2014/main" val="3863569127"/>
                    </a:ext>
                  </a:extLst>
                </a:gridCol>
              </a:tblGrid>
              <a:tr h="1281207"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Граф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Выбранные вершины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Ребра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(V,U)</a:t>
                      </a:r>
                      <a:endParaRPr lang="ru-RU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Исключённые рёбра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37009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{A, D, C, E, F, B}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(B, E) =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</a:rPr>
                        <a:t>8 V</a:t>
                      </a:r>
                      <a:endParaRPr lang="ru-RU" sz="2000" dirty="0"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(</a:t>
                      </a:r>
                      <a:r>
                        <a:rPr lang="en-GB" sz="2000" dirty="0">
                          <a:effectLst/>
                        </a:rPr>
                        <a:t>B, C)</a:t>
                      </a:r>
                      <a:r>
                        <a:rPr lang="ru-RU" sz="2000" dirty="0">
                          <a:effectLst/>
                        </a:rPr>
                        <a:t> = 8</a:t>
                      </a:r>
                    </a:p>
                    <a:p>
                      <a:pPr algn="ctr"/>
                      <a:r>
                        <a:rPr lang="en-GB" sz="2000" dirty="0">
                          <a:effectLst/>
                        </a:rPr>
                        <a:t>(D, E)</a:t>
                      </a:r>
                      <a:r>
                        <a:rPr lang="ru-RU" sz="2000" dirty="0">
                          <a:effectLst/>
                        </a:rPr>
                        <a:t> = 15</a:t>
                      </a:r>
                      <a:r>
                        <a:rPr lang="en-GB" sz="2000" dirty="0">
                          <a:effectLst/>
                        </a:rPr>
                        <a:t> </a:t>
                      </a:r>
                      <a:endParaRPr lang="ru-RU" sz="2000" dirty="0">
                        <a:effectLst/>
                      </a:endParaRPr>
                    </a:p>
                    <a:p>
                      <a:pPr algn="ctr"/>
                      <a:r>
                        <a:rPr lang="en-GB" sz="2000" dirty="0">
                          <a:effectLst/>
                        </a:rPr>
                        <a:t>(F, E)</a:t>
                      </a:r>
                      <a:r>
                        <a:rPr lang="ru-RU" sz="2000" dirty="0">
                          <a:effectLst/>
                        </a:rPr>
                        <a:t> = 8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06967"/>
                  </a:ext>
                </a:extLst>
              </a:tr>
              <a:tr h="2402252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{A, D, C, E, F, B, G}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effectLst/>
                        </a:rPr>
                        <a:t>(E, G) = </a:t>
                      </a: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9 V</a:t>
                      </a:r>
                      <a:endParaRPr lang="ru-RU" sz="2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(</a:t>
                      </a:r>
                      <a:r>
                        <a:rPr lang="en-GB" sz="2000" dirty="0">
                          <a:effectLst/>
                        </a:rPr>
                        <a:t>F, G) = 11</a:t>
                      </a:r>
                      <a:endParaRPr lang="ru-RU" sz="2000" dirty="0"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14850"/>
                  </a:ext>
                </a:extLst>
              </a:tr>
            </a:tbl>
          </a:graphicData>
        </a:graphic>
      </p:graphicFrame>
      <p:grpSp>
        <p:nvGrpSpPr>
          <p:cNvPr id="63" name="Группа 62"/>
          <p:cNvGrpSpPr/>
          <p:nvPr/>
        </p:nvGrpSpPr>
        <p:grpSpPr>
          <a:xfrm>
            <a:off x="707840" y="1662737"/>
            <a:ext cx="4800040" cy="2184613"/>
            <a:chOff x="971679" y="4060649"/>
            <a:chExt cx="4800040" cy="2184613"/>
          </a:xfrm>
        </p:grpSpPr>
        <p:sp>
          <p:nvSpPr>
            <p:cNvPr id="64" name="Овал 63"/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Овал 64"/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Овал 65"/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Овал 66"/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Овал 67"/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Прямая соединительная линия 68"/>
            <p:cNvCxnSpPr>
              <a:stCxn id="65" idx="5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>
              <a:stCxn id="64" idx="4"/>
              <a:endCxn id="66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>
              <a:endCxn id="66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>
              <a:stCxn id="67" idx="1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>
              <a:endCxn id="67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>
              <a:stCxn id="67" idx="3"/>
              <a:endCxn id="68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>
              <a:endCxn id="68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80" name="Прямая соединительная линия 79"/>
            <p:cNvCxnSpPr>
              <a:stCxn id="66" idx="6"/>
              <a:endCxn id="67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8795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84" name="Прямая соединительная линия 83"/>
            <p:cNvCxnSpPr>
              <a:stCxn id="65" idx="3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004637" y="543566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sp>
        <p:nvSpPr>
          <p:cNvPr id="165" name="Овал 164"/>
          <p:cNvSpPr/>
          <p:nvPr/>
        </p:nvSpPr>
        <p:spPr>
          <a:xfrm rot="5400000">
            <a:off x="3848593" y="2480794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66" name="Овал 165"/>
          <p:cNvSpPr/>
          <p:nvPr/>
        </p:nvSpPr>
        <p:spPr>
          <a:xfrm rot="5400000">
            <a:off x="3280226" y="3536026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67" name="Прямая соединительная линия 166"/>
          <p:cNvCxnSpPr/>
          <p:nvPr/>
        </p:nvCxnSpPr>
        <p:spPr>
          <a:xfrm flipH="1" flipV="1">
            <a:off x="3748727" y="2094542"/>
            <a:ext cx="215123" cy="399189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831144" y="2126186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  <p:grpSp>
        <p:nvGrpSpPr>
          <p:cNvPr id="59" name="Группа 62">
            <a:extLst>
              <a:ext uri="{FF2B5EF4-FFF2-40B4-BE49-F238E27FC236}">
                <a16:creationId xmlns:a16="http://schemas.microsoft.com/office/drawing/2014/main" id="{2E3D739E-E103-924D-AE69-EA8382A48D3A}"/>
              </a:ext>
            </a:extLst>
          </p:cNvPr>
          <p:cNvGrpSpPr/>
          <p:nvPr/>
        </p:nvGrpSpPr>
        <p:grpSpPr>
          <a:xfrm>
            <a:off x="707840" y="4100385"/>
            <a:ext cx="4800040" cy="2184613"/>
            <a:chOff x="971679" y="4060649"/>
            <a:chExt cx="4800040" cy="2184613"/>
          </a:xfrm>
        </p:grpSpPr>
        <p:sp>
          <p:nvSpPr>
            <p:cNvPr id="60" name="Овал 63">
              <a:extLst>
                <a:ext uri="{FF2B5EF4-FFF2-40B4-BE49-F238E27FC236}">
                  <a16:creationId xmlns:a16="http://schemas.microsoft.com/office/drawing/2014/main" id="{C66090A5-9ECC-DC4F-B319-EBE6938B44BD}"/>
                </a:ext>
              </a:extLst>
            </p:cNvPr>
            <p:cNvSpPr/>
            <p:nvPr/>
          </p:nvSpPr>
          <p:spPr>
            <a:xfrm rot="5400000">
              <a:off x="3763939" y="419303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Овал 64">
              <a:extLst>
                <a:ext uri="{FF2B5EF4-FFF2-40B4-BE49-F238E27FC236}">
                  <a16:creationId xmlns:a16="http://schemas.microsoft.com/office/drawing/2014/main" id="{3B96C7A2-3811-4544-9C3F-49BD22753DBF}"/>
                </a:ext>
              </a:extLst>
            </p:cNvPr>
            <p:cNvSpPr/>
            <p:nvPr/>
          </p:nvSpPr>
          <p:spPr>
            <a:xfrm rot="5400000">
              <a:off x="5435074" y="5782842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Овал 65">
              <a:extLst>
                <a:ext uri="{FF2B5EF4-FFF2-40B4-BE49-F238E27FC236}">
                  <a16:creationId xmlns:a16="http://schemas.microsoft.com/office/drawing/2014/main" id="{90749D94-578C-454E-98EF-796E1162C74F}"/>
                </a:ext>
              </a:extLst>
            </p:cNvPr>
            <p:cNvSpPr/>
            <p:nvPr/>
          </p:nvSpPr>
          <p:spPr>
            <a:xfrm rot="5400000">
              <a:off x="1791099" y="424512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B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Овал 66">
              <a:extLst>
                <a:ext uri="{FF2B5EF4-FFF2-40B4-BE49-F238E27FC236}">
                  <a16:creationId xmlns:a16="http://schemas.microsoft.com/office/drawing/2014/main" id="{14A5D1DF-3F0F-B147-B99B-88ECE59411E7}"/>
                </a:ext>
              </a:extLst>
            </p:cNvPr>
            <p:cNvSpPr/>
            <p:nvPr/>
          </p:nvSpPr>
          <p:spPr>
            <a:xfrm rot="5400000">
              <a:off x="1883039" y="5908617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Овал 67">
              <a:extLst>
                <a:ext uri="{FF2B5EF4-FFF2-40B4-BE49-F238E27FC236}">
                  <a16:creationId xmlns:a16="http://schemas.microsoft.com/office/drawing/2014/main" id="{C3FA8836-02C8-2148-A44F-044E7F144CBA}"/>
                </a:ext>
              </a:extLst>
            </p:cNvPr>
            <p:cNvSpPr/>
            <p:nvPr/>
          </p:nvSpPr>
          <p:spPr>
            <a:xfrm rot="5400000">
              <a:off x="952581" y="5073739"/>
              <a:ext cx="355743" cy="3175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</a:t>
              </a:r>
              <a:endParaRPr lang="ru-RU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Прямая соединительная линия 68">
              <a:extLst>
                <a:ext uri="{FF2B5EF4-FFF2-40B4-BE49-F238E27FC236}">
                  <a16:creationId xmlns:a16="http://schemas.microsoft.com/office/drawing/2014/main" id="{7DBC0513-FA57-9B47-8E89-F97AAA41A49C}"/>
                </a:ext>
              </a:extLst>
            </p:cNvPr>
            <p:cNvCxnSpPr>
              <a:stCxn id="61" idx="5"/>
            </p:cNvCxnSpPr>
            <p:nvPr/>
          </p:nvCxnSpPr>
          <p:spPr>
            <a:xfrm flipH="1">
              <a:off x="3859643" y="6067390"/>
              <a:ext cx="1641032" cy="97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69">
              <a:extLst>
                <a:ext uri="{FF2B5EF4-FFF2-40B4-BE49-F238E27FC236}">
                  <a16:creationId xmlns:a16="http://schemas.microsoft.com/office/drawing/2014/main" id="{128A5CFE-7021-8149-8293-E454D53BC713}"/>
                </a:ext>
              </a:extLst>
            </p:cNvPr>
            <p:cNvCxnSpPr>
              <a:stCxn id="60" idx="4"/>
              <a:endCxn id="62" idx="0"/>
            </p:cNvCxnSpPr>
            <p:nvPr/>
          </p:nvCxnSpPr>
          <p:spPr>
            <a:xfrm flipH="1">
              <a:off x="2127745" y="4351806"/>
              <a:ext cx="1655292" cy="520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70">
              <a:extLst>
                <a:ext uri="{FF2B5EF4-FFF2-40B4-BE49-F238E27FC236}">
                  <a16:creationId xmlns:a16="http://schemas.microsoft.com/office/drawing/2014/main" id="{956C5902-60C9-024C-8B42-649B1F9FB7AF}"/>
                </a:ext>
              </a:extLst>
            </p:cNvPr>
            <p:cNvCxnSpPr/>
            <p:nvPr/>
          </p:nvCxnSpPr>
          <p:spPr>
            <a:xfrm flipV="1">
              <a:off x="3813139" y="5232512"/>
              <a:ext cx="454359" cy="7188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71">
              <a:extLst>
                <a:ext uri="{FF2B5EF4-FFF2-40B4-BE49-F238E27FC236}">
                  <a16:creationId xmlns:a16="http://schemas.microsoft.com/office/drawing/2014/main" id="{4112DDBD-A1BF-6240-83D0-B1EA49CD2B18}"/>
                </a:ext>
              </a:extLst>
            </p:cNvPr>
            <p:cNvCxnSpPr>
              <a:endCxn id="62" idx="7"/>
            </p:cNvCxnSpPr>
            <p:nvPr/>
          </p:nvCxnSpPr>
          <p:spPr>
            <a:xfrm flipH="1" flipV="1">
              <a:off x="2081241" y="4529677"/>
              <a:ext cx="2027484" cy="524964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72">
              <a:extLst>
                <a:ext uri="{FF2B5EF4-FFF2-40B4-BE49-F238E27FC236}">
                  <a16:creationId xmlns:a16="http://schemas.microsoft.com/office/drawing/2014/main" id="{099767CA-F191-724E-88E2-F0C77C86CA79}"/>
                </a:ext>
              </a:extLst>
            </p:cNvPr>
            <p:cNvCxnSpPr>
              <a:stCxn id="89" idx="1"/>
            </p:cNvCxnSpPr>
            <p:nvPr/>
          </p:nvCxnSpPr>
          <p:spPr>
            <a:xfrm flipV="1">
              <a:off x="2173181" y="5180415"/>
              <a:ext cx="1982048" cy="761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73">
              <a:extLst>
                <a:ext uri="{FF2B5EF4-FFF2-40B4-BE49-F238E27FC236}">
                  <a16:creationId xmlns:a16="http://schemas.microsoft.com/office/drawing/2014/main" id="{109544BF-F147-FB42-8BDC-0017F77F75E2}"/>
                </a:ext>
              </a:extLst>
            </p:cNvPr>
            <p:cNvCxnSpPr>
              <a:endCxn id="89" idx="0"/>
            </p:cNvCxnSpPr>
            <p:nvPr/>
          </p:nvCxnSpPr>
          <p:spPr>
            <a:xfrm flipH="1" flipV="1">
              <a:off x="2219684" y="6067391"/>
              <a:ext cx="1322411" cy="9748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74">
              <a:extLst>
                <a:ext uri="{FF2B5EF4-FFF2-40B4-BE49-F238E27FC236}">
                  <a16:creationId xmlns:a16="http://schemas.microsoft.com/office/drawing/2014/main" id="{BB640618-63F6-B943-B7F9-8EA6136A9631}"/>
                </a:ext>
              </a:extLst>
            </p:cNvPr>
            <p:cNvCxnSpPr>
              <a:stCxn id="89" idx="3"/>
              <a:endCxn id="90" idx="7"/>
            </p:cNvCxnSpPr>
            <p:nvPr/>
          </p:nvCxnSpPr>
          <p:spPr>
            <a:xfrm flipH="1" flipV="1">
              <a:off x="1242723" y="5358287"/>
              <a:ext cx="705917" cy="583329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75">
              <a:extLst>
                <a:ext uri="{FF2B5EF4-FFF2-40B4-BE49-F238E27FC236}">
                  <a16:creationId xmlns:a16="http://schemas.microsoft.com/office/drawing/2014/main" id="{77E71174-71A5-2843-91B4-1F3C7F48C6E5}"/>
                </a:ext>
              </a:extLst>
            </p:cNvPr>
            <p:cNvCxnSpPr>
              <a:endCxn id="90" idx="1"/>
            </p:cNvCxnSpPr>
            <p:nvPr/>
          </p:nvCxnSpPr>
          <p:spPr>
            <a:xfrm flipH="1">
              <a:off x="1242723" y="4403904"/>
              <a:ext cx="599577" cy="702834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7DA7CD4-7969-7745-A705-D4263FCFD9FC}"/>
                </a:ext>
              </a:extLst>
            </p:cNvPr>
            <p:cNvSpPr txBox="1"/>
            <p:nvPr/>
          </p:nvSpPr>
          <p:spPr>
            <a:xfrm>
              <a:off x="1243657" y="4529983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  <a:endParaRPr lang="ru-RU" b="1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EA0499C-19B4-7444-82CB-1C50F6C4832C}"/>
                </a:ext>
              </a:extLst>
            </p:cNvPr>
            <p:cNvSpPr txBox="1"/>
            <p:nvPr/>
          </p:nvSpPr>
          <p:spPr>
            <a:xfrm>
              <a:off x="2766447" y="4060649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2C6D147-4F0F-5442-8F33-BC77247B7CA1}"/>
                </a:ext>
              </a:extLst>
            </p:cNvPr>
            <p:cNvSpPr txBox="1"/>
            <p:nvPr/>
          </p:nvSpPr>
          <p:spPr>
            <a:xfrm>
              <a:off x="1321291" y="5550710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cxnSp>
          <p:nvCxnSpPr>
            <p:cNvPr id="102" name="Прямая соединительная линия 79">
              <a:extLst>
                <a:ext uri="{FF2B5EF4-FFF2-40B4-BE49-F238E27FC236}">
                  <a16:creationId xmlns:a16="http://schemas.microsoft.com/office/drawing/2014/main" id="{CFB332F6-D69E-3047-B54E-24816CC3C507}"/>
                </a:ext>
              </a:extLst>
            </p:cNvPr>
            <p:cNvCxnSpPr>
              <a:stCxn id="62" idx="6"/>
              <a:endCxn id="89" idx="2"/>
            </p:cNvCxnSpPr>
            <p:nvPr/>
          </p:nvCxnSpPr>
          <p:spPr>
            <a:xfrm>
              <a:off x="1968970" y="4581774"/>
              <a:ext cx="91939" cy="13077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4DA4DF6-6380-9941-99BA-706E263EF320}"/>
                </a:ext>
              </a:extLst>
            </p:cNvPr>
            <p:cNvSpPr txBox="1"/>
            <p:nvPr/>
          </p:nvSpPr>
          <p:spPr>
            <a:xfrm>
              <a:off x="1709353" y="4999841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65FFBA-B62B-5A44-B278-E39E03570A76}"/>
                </a:ext>
              </a:extLst>
            </p:cNvPr>
            <p:cNvSpPr txBox="1"/>
            <p:nvPr/>
          </p:nvSpPr>
          <p:spPr>
            <a:xfrm>
              <a:off x="4087954" y="4473082"/>
              <a:ext cx="31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  <a:endParaRPr lang="ru-RU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CC4A0F6-2FDB-D74C-BD53-4B9D971FECE3}"/>
                </a:ext>
              </a:extLst>
            </p:cNvPr>
            <p:cNvSpPr txBox="1"/>
            <p:nvPr/>
          </p:nvSpPr>
          <p:spPr>
            <a:xfrm>
              <a:off x="2993703" y="5169687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15</a:t>
              </a:r>
              <a:endParaRPr lang="ru-RU" b="1" dirty="0"/>
            </a:p>
          </p:txBody>
        </p:sp>
        <p:cxnSp>
          <p:nvCxnSpPr>
            <p:cNvPr id="106" name="Прямая соединительная линия 83">
              <a:extLst>
                <a:ext uri="{FF2B5EF4-FFF2-40B4-BE49-F238E27FC236}">
                  <a16:creationId xmlns:a16="http://schemas.microsoft.com/office/drawing/2014/main" id="{E4BB2D1C-2664-8D4D-B934-C4F1C5BA8843}"/>
                </a:ext>
              </a:extLst>
            </p:cNvPr>
            <p:cNvCxnSpPr>
              <a:stCxn id="61" idx="3"/>
            </p:cNvCxnSpPr>
            <p:nvPr/>
          </p:nvCxnSpPr>
          <p:spPr>
            <a:xfrm flipH="1" flipV="1">
              <a:off x="4379769" y="5180415"/>
              <a:ext cx="1120906" cy="635426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B4982E-F7CD-A541-9970-022931EDFBB3}"/>
                </a:ext>
              </a:extLst>
            </p:cNvPr>
            <p:cNvSpPr txBox="1"/>
            <p:nvPr/>
          </p:nvSpPr>
          <p:spPr>
            <a:xfrm>
              <a:off x="2731361" y="5739501"/>
              <a:ext cx="291681" cy="37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  <a:endParaRPr lang="ru-RU" b="1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3E08CFE-2E52-2140-A5DB-45B0A058AF1F}"/>
                </a:ext>
              </a:extLst>
            </p:cNvPr>
            <p:cNvSpPr txBox="1"/>
            <p:nvPr/>
          </p:nvSpPr>
          <p:spPr>
            <a:xfrm>
              <a:off x="4004637" y="5435668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  <a:endParaRPr lang="ru-RU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2765020-0BF2-B547-80CD-8098DD10BD66}"/>
                </a:ext>
              </a:extLst>
            </p:cNvPr>
            <p:cNvSpPr txBox="1"/>
            <p:nvPr/>
          </p:nvSpPr>
          <p:spPr>
            <a:xfrm>
              <a:off x="4863717" y="5129074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</a:t>
              </a:r>
              <a:endParaRPr lang="ru-RU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30972E5-9CE9-9C49-A276-8979D11D8C38}"/>
                </a:ext>
              </a:extLst>
            </p:cNvPr>
            <p:cNvSpPr txBox="1"/>
            <p:nvPr/>
          </p:nvSpPr>
          <p:spPr>
            <a:xfrm>
              <a:off x="4482653" y="5720111"/>
              <a:ext cx="48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11</a:t>
              </a:r>
              <a:endParaRPr lang="ru-RU" b="1" dirty="0"/>
            </a:p>
          </p:txBody>
        </p:sp>
      </p:grpSp>
      <p:sp>
        <p:nvSpPr>
          <p:cNvPr id="111" name="Овал 164">
            <a:extLst>
              <a:ext uri="{FF2B5EF4-FFF2-40B4-BE49-F238E27FC236}">
                <a16:creationId xmlns:a16="http://schemas.microsoft.com/office/drawing/2014/main" id="{76306A15-4D20-E243-9B6B-1AEDEEBDAA42}"/>
              </a:ext>
            </a:extLst>
          </p:cNvPr>
          <p:cNvSpPr/>
          <p:nvPr/>
        </p:nvSpPr>
        <p:spPr>
          <a:xfrm rot="5400000">
            <a:off x="3848593" y="4918442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112" name="Овал 165">
            <a:extLst>
              <a:ext uri="{FF2B5EF4-FFF2-40B4-BE49-F238E27FC236}">
                <a16:creationId xmlns:a16="http://schemas.microsoft.com/office/drawing/2014/main" id="{B9DCDF18-0B97-3A40-A4D6-5426C3D25B5B}"/>
              </a:ext>
            </a:extLst>
          </p:cNvPr>
          <p:cNvSpPr/>
          <p:nvPr/>
        </p:nvSpPr>
        <p:spPr>
          <a:xfrm rot="5400000">
            <a:off x="3280226" y="5973674"/>
            <a:ext cx="355743" cy="3175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</a:t>
            </a:r>
            <a:endParaRPr lang="ru-RU" sz="2400" b="1" dirty="0">
              <a:solidFill>
                <a:schemeClr val="tx1"/>
              </a:solidFill>
            </a:endParaRPr>
          </a:p>
        </p:txBody>
      </p:sp>
      <p:cxnSp>
        <p:nvCxnSpPr>
          <p:cNvPr id="113" name="Прямая соединительная линия 166">
            <a:extLst>
              <a:ext uri="{FF2B5EF4-FFF2-40B4-BE49-F238E27FC236}">
                <a16:creationId xmlns:a16="http://schemas.microsoft.com/office/drawing/2014/main" id="{718FEA2E-8838-8642-BC47-55EC20B5741C}"/>
              </a:ext>
            </a:extLst>
          </p:cNvPr>
          <p:cNvCxnSpPr/>
          <p:nvPr/>
        </p:nvCxnSpPr>
        <p:spPr>
          <a:xfrm flipH="1" flipV="1">
            <a:off x="3748727" y="4532190"/>
            <a:ext cx="215123" cy="399189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62047419-687B-AA49-A905-44009970B84E}"/>
              </a:ext>
            </a:extLst>
          </p:cNvPr>
          <p:cNvSpPr txBox="1"/>
          <p:nvPr/>
        </p:nvSpPr>
        <p:spPr>
          <a:xfrm>
            <a:off x="2831144" y="4563834"/>
            <a:ext cx="32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82948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038336" y="706579"/>
            <a:ext cx="8229600" cy="1254567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Модуль 2. Алгоритмы поиска минимальных путей на графах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3452794" y="2571744"/>
            <a:ext cx="5400684" cy="2207900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ru-RU" dirty="0"/>
              <a:t>Алгоритм Форда-Беллмана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ru-RU" dirty="0"/>
              <a:t>Алгоритм </a:t>
            </a:r>
            <a:r>
              <a:rPr lang="ru-RU" dirty="0" err="1"/>
              <a:t>Флойда-Уоршалла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72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038336" y="706579"/>
            <a:ext cx="8229600" cy="1254567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Модуль 2. </a:t>
            </a:r>
            <a:r>
              <a:rPr lang="ru-RU" dirty="0"/>
              <a:t>Алгоритм </a:t>
            </a:r>
            <a:r>
              <a:rPr lang="ru-RU" dirty="0" err="1" smtClean="0"/>
              <a:t>Дейкстры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Содержимое 8"/>
          <p:cNvSpPr txBox="1">
            <a:spLocks/>
          </p:cNvSpPr>
          <p:nvPr/>
        </p:nvSpPr>
        <p:spPr>
          <a:xfrm>
            <a:off x="1046747" y="2102512"/>
            <a:ext cx="10419347" cy="1422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ru-RU" dirty="0"/>
              <a:t>Находит кратчайшие пути от одной из вершин графа до всех остальных. </a:t>
            </a:r>
            <a:endParaRPr lang="ru-RU" dirty="0" smtClean="0"/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ru-RU" dirty="0" smtClean="0"/>
              <a:t>Алгоритм </a:t>
            </a:r>
            <a:r>
              <a:rPr lang="ru-RU" dirty="0"/>
              <a:t>работает только для графов без ребер отрицательного веса.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1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Модуль 2. Основные определения</a:t>
            </a:r>
          </a:p>
        </p:txBody>
      </p:sp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Прямоугольник 195"/>
          <p:cNvSpPr/>
          <p:nvPr/>
        </p:nvSpPr>
        <p:spPr>
          <a:xfrm>
            <a:off x="756610" y="1305319"/>
            <a:ext cx="1097790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i="1" dirty="0">
                <a:solidFill>
                  <a:srgbClr val="FF0000"/>
                </a:solidFill>
              </a:rPr>
              <a:t>Путь</a:t>
            </a:r>
            <a:r>
              <a:rPr lang="ru-RU" sz="2800" dirty="0"/>
              <a:t> в графе – последовательность вершин, в которой каждая вершина соединена со следующим ребром.</a:t>
            </a:r>
            <a:r>
              <a:rPr lang="ru-RU" sz="3600" dirty="0"/>
              <a:t> </a:t>
            </a:r>
            <a:endParaRPr lang="ru-RU" sz="3600" dirty="0">
              <a:solidFill>
                <a:srgbClr val="FF0000"/>
              </a:solidFill>
            </a:endParaRPr>
          </a:p>
          <a:p>
            <a:r>
              <a:rPr lang="ru-RU" dirty="0"/>
              <a:t>           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7" name="Прямоугольник 196"/>
          <p:cNvSpPr/>
          <p:nvPr/>
        </p:nvSpPr>
        <p:spPr>
          <a:xfrm>
            <a:off x="3907624" y="2782281"/>
            <a:ext cx="2094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Путь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pPr>
              <a:tabLst>
                <a:tab pos="4572000" algn="l"/>
              </a:tabLst>
            </a:pPr>
            <a:r>
              <a:rPr lang="ru-RU" sz="2400" dirty="0"/>
              <a:t>(8,5,2,1,4,7)</a:t>
            </a:r>
            <a:r>
              <a:rPr lang="en-US" sz="2400" dirty="0"/>
              <a:t>; </a:t>
            </a:r>
            <a:r>
              <a:rPr lang="ru-RU" dirty="0"/>
              <a:t>        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19" name="Группа 218"/>
          <p:cNvGrpSpPr/>
          <p:nvPr/>
        </p:nvGrpSpPr>
        <p:grpSpPr>
          <a:xfrm>
            <a:off x="6496939" y="2692065"/>
            <a:ext cx="2798188" cy="3633272"/>
            <a:chOff x="7170823" y="2069429"/>
            <a:chExt cx="3406944" cy="4233665"/>
          </a:xfrm>
        </p:grpSpPr>
        <p:cxnSp>
          <p:nvCxnSpPr>
            <p:cNvPr id="220" name="Прямая соединительная линия 219"/>
            <p:cNvCxnSpPr>
              <a:stCxn id="221" idx="5"/>
              <a:endCxn id="222" idx="0"/>
            </p:cNvCxnSpPr>
            <p:nvPr/>
          </p:nvCxnSpPr>
          <p:spPr>
            <a:xfrm>
              <a:off x="7540528" y="2387786"/>
              <a:ext cx="538677" cy="10548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Овал 220"/>
            <p:cNvSpPr/>
            <p:nvPr/>
          </p:nvSpPr>
          <p:spPr>
            <a:xfrm>
              <a:off x="7170823" y="2069429"/>
              <a:ext cx="433136" cy="37297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222" name="Овал 221"/>
            <p:cNvSpPr/>
            <p:nvPr/>
          </p:nvSpPr>
          <p:spPr>
            <a:xfrm>
              <a:off x="7862637" y="3442635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3" name="Овал 222"/>
            <p:cNvSpPr/>
            <p:nvPr/>
          </p:nvSpPr>
          <p:spPr>
            <a:xfrm>
              <a:off x="8574507" y="2069429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9</a:t>
              </a:r>
              <a:endParaRPr lang="ru-RU" sz="2400" b="1" dirty="0"/>
            </a:p>
          </p:txBody>
        </p:sp>
        <p:sp>
          <p:nvSpPr>
            <p:cNvPr id="224" name="Овал 223"/>
            <p:cNvSpPr/>
            <p:nvPr/>
          </p:nvSpPr>
          <p:spPr>
            <a:xfrm>
              <a:off x="8991602" y="3392038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25" name="Овал 224"/>
            <p:cNvSpPr/>
            <p:nvPr/>
          </p:nvSpPr>
          <p:spPr>
            <a:xfrm>
              <a:off x="10144631" y="3412553"/>
              <a:ext cx="433136" cy="37297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26" name="Овал 225"/>
            <p:cNvSpPr/>
            <p:nvPr/>
          </p:nvSpPr>
          <p:spPr>
            <a:xfrm>
              <a:off x="7918786" y="4870463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7" name="Овал 226"/>
            <p:cNvSpPr/>
            <p:nvPr/>
          </p:nvSpPr>
          <p:spPr>
            <a:xfrm>
              <a:off x="9007645" y="4847566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28" name="Овал 227"/>
            <p:cNvSpPr/>
            <p:nvPr/>
          </p:nvSpPr>
          <p:spPr>
            <a:xfrm>
              <a:off x="10072442" y="4826877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9" name="Овал 228"/>
            <p:cNvSpPr/>
            <p:nvPr/>
          </p:nvSpPr>
          <p:spPr>
            <a:xfrm>
              <a:off x="9007645" y="5930115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30" name="Прямая соединительная линия 229"/>
            <p:cNvCxnSpPr>
              <a:stCxn id="223" idx="4"/>
              <a:endCxn id="222" idx="0"/>
            </p:cNvCxnSpPr>
            <p:nvPr/>
          </p:nvCxnSpPr>
          <p:spPr>
            <a:xfrm flipH="1">
              <a:off x="8079205" y="2442408"/>
              <a:ext cx="711870" cy="10002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Прямая соединительная линия 230"/>
            <p:cNvCxnSpPr>
              <a:stCxn id="223" idx="4"/>
              <a:endCxn id="224" idx="0"/>
            </p:cNvCxnSpPr>
            <p:nvPr/>
          </p:nvCxnSpPr>
          <p:spPr>
            <a:xfrm>
              <a:off x="8791075" y="2442408"/>
              <a:ext cx="417095" cy="9496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Прямая соединительная линия 231"/>
            <p:cNvCxnSpPr>
              <a:stCxn id="225" idx="2"/>
              <a:endCxn id="224" idx="6"/>
            </p:cNvCxnSpPr>
            <p:nvPr/>
          </p:nvCxnSpPr>
          <p:spPr>
            <a:xfrm flipH="1" flipV="1">
              <a:off x="9424738" y="3578528"/>
              <a:ext cx="719893" cy="205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Прямая соединительная линия 232"/>
            <p:cNvCxnSpPr>
              <a:stCxn id="224" idx="2"/>
              <a:endCxn id="222" idx="6"/>
            </p:cNvCxnSpPr>
            <p:nvPr/>
          </p:nvCxnSpPr>
          <p:spPr>
            <a:xfrm flipH="1">
              <a:off x="8295773" y="3578528"/>
              <a:ext cx="695829" cy="505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Прямая соединительная линия 233"/>
            <p:cNvCxnSpPr>
              <a:stCxn id="222" idx="4"/>
              <a:endCxn id="226" idx="0"/>
            </p:cNvCxnSpPr>
            <p:nvPr/>
          </p:nvCxnSpPr>
          <p:spPr>
            <a:xfrm>
              <a:off x="8079205" y="3815614"/>
              <a:ext cx="56149" cy="10548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Прямая соединительная линия 234"/>
            <p:cNvCxnSpPr>
              <a:stCxn id="224" idx="4"/>
              <a:endCxn id="227" idx="0"/>
            </p:cNvCxnSpPr>
            <p:nvPr/>
          </p:nvCxnSpPr>
          <p:spPr>
            <a:xfrm>
              <a:off x="9208170" y="3765017"/>
              <a:ext cx="16043" cy="10825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Прямая соединительная линия 235"/>
            <p:cNvCxnSpPr>
              <a:stCxn id="227" idx="2"/>
              <a:endCxn id="226" idx="6"/>
            </p:cNvCxnSpPr>
            <p:nvPr/>
          </p:nvCxnSpPr>
          <p:spPr>
            <a:xfrm flipH="1">
              <a:off x="8351922" y="5034056"/>
              <a:ext cx="655723" cy="228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Прямая соединительная линия 236"/>
            <p:cNvCxnSpPr>
              <a:stCxn id="228" idx="2"/>
              <a:endCxn id="227" idx="6"/>
            </p:cNvCxnSpPr>
            <p:nvPr/>
          </p:nvCxnSpPr>
          <p:spPr>
            <a:xfrm flipH="1">
              <a:off x="9440781" y="5013367"/>
              <a:ext cx="631661" cy="20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Прямая соединительная линия 237"/>
            <p:cNvCxnSpPr>
              <a:stCxn id="225" idx="4"/>
              <a:endCxn id="228" idx="0"/>
            </p:cNvCxnSpPr>
            <p:nvPr/>
          </p:nvCxnSpPr>
          <p:spPr>
            <a:xfrm flipH="1">
              <a:off x="10289010" y="3785532"/>
              <a:ext cx="72189" cy="10413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Прямая соединительная линия 238"/>
            <p:cNvCxnSpPr>
              <a:stCxn id="224" idx="5"/>
              <a:endCxn id="228" idx="1"/>
            </p:cNvCxnSpPr>
            <p:nvPr/>
          </p:nvCxnSpPr>
          <p:spPr>
            <a:xfrm>
              <a:off x="9361307" y="3710395"/>
              <a:ext cx="774566" cy="1171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Прямая соединительная линия 239"/>
            <p:cNvCxnSpPr>
              <a:stCxn id="228" idx="3"/>
              <a:endCxn id="229" idx="7"/>
            </p:cNvCxnSpPr>
            <p:nvPr/>
          </p:nvCxnSpPr>
          <p:spPr>
            <a:xfrm flipH="1">
              <a:off x="9377350" y="5145234"/>
              <a:ext cx="758523" cy="839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Прямая соединительная линия 240"/>
            <p:cNvCxnSpPr>
              <a:stCxn id="226" idx="4"/>
              <a:endCxn id="229" idx="1"/>
            </p:cNvCxnSpPr>
            <p:nvPr/>
          </p:nvCxnSpPr>
          <p:spPr>
            <a:xfrm>
              <a:off x="8135354" y="5243442"/>
              <a:ext cx="935722" cy="7412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Прямоугольник 241"/>
          <p:cNvSpPr/>
          <p:nvPr/>
        </p:nvSpPr>
        <p:spPr>
          <a:xfrm>
            <a:off x="9410078" y="2691620"/>
            <a:ext cx="20940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Путь 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>
              <a:tabLst>
                <a:tab pos="4572000" algn="l"/>
              </a:tabLst>
            </a:pPr>
            <a:r>
              <a:rPr lang="ru-RU" sz="2400" dirty="0"/>
              <a:t>(8 </a:t>
            </a:r>
            <a:r>
              <a:rPr lang="en-US" sz="3200" b="1" dirty="0">
                <a:solidFill>
                  <a:srgbClr val="FF0000"/>
                </a:solidFill>
              </a:rPr>
              <a:t>?</a:t>
            </a:r>
            <a:r>
              <a:rPr lang="en-US" sz="2400" dirty="0"/>
              <a:t> </a:t>
            </a:r>
            <a:r>
              <a:rPr lang="ru-RU" sz="2400" dirty="0"/>
              <a:t>7)</a:t>
            </a:r>
            <a:r>
              <a:rPr lang="en-US" sz="2400" dirty="0"/>
              <a:t>; </a:t>
            </a:r>
            <a:r>
              <a:rPr lang="ru-RU" dirty="0"/>
              <a:t>        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4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095472" y="0"/>
            <a:ext cx="8229600" cy="704104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Полный взвешенный орграф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667108" y="1144558"/>
            <a:ext cx="5143536" cy="5369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1524000" y="604452"/>
            <a:ext cx="1136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20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</a:t>
            </a:r>
            <a:r>
              <a:rPr lang="ru-RU" sz="800">
                <a:latin typeface="Arial" pitchFamily="34" charset="0"/>
              </a:rPr>
              <a:t> </a:t>
            </a:r>
            <a:endParaRPr lang="ru-RU">
              <a:latin typeface="Arial" pitchFamily="34" charset="0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4826" y="3071810"/>
            <a:ext cx="2285984" cy="1650988"/>
          </a:xfrm>
          <a:prstGeom prst="rect">
            <a:avLst/>
          </a:prstGeom>
          <a:noFill/>
        </p:spPr>
      </p:pic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1524000" y="604452"/>
            <a:ext cx="1136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20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</a:t>
            </a:r>
            <a:r>
              <a:rPr lang="ru-RU" sz="800">
                <a:latin typeface="Arial" pitchFamily="34" charset="0"/>
              </a:rPr>
              <a:t> </a:t>
            </a:r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1 0.00463 L -0.2125 0.00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2596" y="0"/>
            <a:ext cx="8229600" cy="714372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Дейкстры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10" y="928671"/>
            <a:ext cx="7786742" cy="546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5628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2596" y="0"/>
            <a:ext cx="8305800" cy="63266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Дейкстры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44" name="Picture 20" descr="G:\Колмогоровские чтения 2013\Программы демонстрации (картинки)\Дейкстра\Конечные (анимация)\0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45" name="Picture 21" descr="G:\Колмогоровские чтения 2013\Программы демонстрации (картинки)\Дейкстра\Конечные (анимация)\0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46" name="Picture 22" descr="G:\Колмогоровские чтения 2013\Программы демонстрации (картинки)\Дейкстра\Конечные (анимация)\02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47" name="Picture 23" descr="G:\Колмогоровские чтения 2013\Программы демонстрации (картинки)\Дейкстра\Конечные (анимация)\03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48" name="Picture 24" descr="G:\Колмогоровские чтения 2013\Программы демонстрации (картинки)\Дейкстра\Конечные (анимация)\04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49" name="Picture 25" descr="G:\Колмогоровские чтения 2013\Программы демонстрации (картинки)\Дейкстра\Конечные (анимация)\05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0" name="Picture 26" descr="G:\Колмогоровские чтения 2013\Программы демонстрации (картинки)\Дейкстра\Конечные (анимация)\06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1" name="Picture 27" descr="G:\Колмогоровские чтения 2013\Программы демонстрации (картинки)\Дейкстра\Конечные (анимация)\07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2" name="Picture 28" descr="G:\Колмогоровские чтения 2013\Программы демонстрации (картинки)\Дейкстра\Конечные (анимация)\08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3" name="Picture 29" descr="G:\Колмогоровские чтения 2013\Программы демонстрации (картинки)\Дейкстра\Конечные (анимация)\09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4" name="Picture 30" descr="G:\Колмогоровские чтения 2013\Программы демонстрации (картинки)\Дейкстра\Конечные (анимация)\10.bm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5" name="Picture 31" descr="G:\Колмогоровские чтения 2013\Программы демонстрации (картинки)\Дейкстра\Конечные (анимация)\11.bm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6" name="Picture 32" descr="G:\Колмогоровские чтения 2013\Программы демонстрации (картинки)\Дейкстра\Конечные (анимация)\12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7" name="Picture 33" descr="G:\Колмогоровские чтения 2013\Программы демонстрации (картинки)\Дейкстра\Конечные (анимация)\13.bm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8" name="Picture 34" descr="G:\Колмогоровские чтения 2013\Программы демонстрации (картинки)\Дейкстра\Конечные (анимация)\14.bmp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9" name="Picture 35" descr="G:\Колмогоровские чтения 2013\Программы демонстрации (картинки)\Дейкстра\Конечные (анимация)\15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007284" y="1133474"/>
            <a:ext cx="8082591" cy="5367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01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52596" y="0"/>
            <a:ext cx="8305800" cy="63266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Дейкстры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60" name="Picture 36" descr="G:\Колмогоровские чтения 2013\Программы демонстрации (картинки)\Дейкстра\Конечные (анимация)\etc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7139" y="1133474"/>
            <a:ext cx="8084447" cy="5367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66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537541" y="730643"/>
            <a:ext cx="9148999" cy="1254567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Модуль 2</a:t>
            </a:r>
            <a:r>
              <a:rPr lang="ru-RU" dirty="0"/>
              <a:t>. </a:t>
            </a:r>
            <a:r>
              <a:rPr lang="ru-RU" dirty="0" smtClean="0"/>
              <a:t>Алгоритм Форда-Беллмана</a:t>
            </a:r>
            <a:endParaRPr lang="ru-R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8"/>
              <p:cNvSpPr txBox="1">
                <a:spLocks/>
              </p:cNvSpPr>
              <p:nvPr/>
            </p:nvSpPr>
            <p:spPr>
              <a:xfrm>
                <a:off x="902368" y="2571744"/>
                <a:ext cx="10419347" cy="14227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ru-RU" dirty="0" smtClean="0"/>
                  <a:t>Находит кратчайшие пути от одной из вершин графа до всех остальных. </a:t>
                </a:r>
              </a:p>
              <a:p>
                <a:pPr marL="514350" indent="-5143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ru-RU" dirty="0" smtClean="0"/>
                  <a:t>Алгоритм допускает ребра </a:t>
                </a:r>
                <a:r>
                  <a:rPr lang="ru-RU" dirty="0"/>
                  <a:t>отрицательного веса</a:t>
                </a:r>
                <a:r>
                  <a:rPr lang="ru-RU" dirty="0" smtClean="0"/>
                  <a:t>.</a:t>
                </a:r>
              </a:p>
              <a:p>
                <a:pPr marL="514350" indent="-5143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ru-RU" dirty="0" smtClean="0"/>
                  <a:t>Сложность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Содержимо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68" y="2571744"/>
                <a:ext cx="10419347" cy="1422740"/>
              </a:xfrm>
              <a:prstGeom prst="rect">
                <a:avLst/>
              </a:prstGeom>
              <a:blipFill>
                <a:blip r:embed="rId2"/>
                <a:stretch>
                  <a:fillRect l="-351" b="-47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9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4034" y="0"/>
            <a:ext cx="8229600" cy="642934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Форда-Беллмана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4166" y="857232"/>
            <a:ext cx="5754640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10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2596" y="0"/>
            <a:ext cx="8305800" cy="704104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Форда-Беллмана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90" name="Picture 42" descr="G:\Колмогоровские чтения 2013\Программы демонстрации (картинки)\Форд-Беллман\Конечные (анимация)\00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1" name="Picture 43" descr="G:\Колмогоровские чтения 2013\Программы демонстрации (картинки)\Форд-Беллман\Конечные (анимация)\00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2" name="Picture 44" descr="G:\Колмогоровские чтения 2013\Программы демонстрации (картинки)\Форд-Беллман\Конечные (анимация)\002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3" name="Picture 45" descr="G:\Колмогоровские чтения 2013\Программы демонстрации (картинки)\Форд-Беллман\Конечные (анимация)\003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4" name="Picture 46" descr="G:\Колмогоровские чтения 2013\Программы демонстрации (картинки)\Форд-Беллман\Конечные (анимация)\004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5" name="Picture 47" descr="G:\Колмогоровские чтения 2013\Программы демонстрации (картинки)\Форд-Беллман\Конечные (анимация)\005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6" name="Picture 48" descr="G:\Колмогоровские чтения 2013\Программы демонстрации (картинки)\Форд-Беллман\Конечные (анимация)\006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7" name="Picture 49" descr="G:\Колмогоровские чтения 2013\Программы демонстрации (картинки)\Форд-Беллман\Конечные (анимация)\007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8" name="Picture 50" descr="G:\Колмогоровские чтения 2013\Программы демонстрации (картинки)\Форд-Беллман\Конечные (анимация)\008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9" name="Picture 51" descr="G:\Колмогоровские чтения 2013\Программы демонстрации (картинки)\Форд-Беллман\Конечные (анимация)\009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0" name="Picture 52" descr="G:\Колмогоровские чтения 2013\Программы демонстрации (картинки)\Форд-Беллман\Конечные (анимация)\010.bm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1" name="Picture 53" descr="G:\Колмогоровские чтения 2013\Программы демонстрации (картинки)\Форд-Беллман\Конечные (анимация)\011.bm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2" name="Picture 54" descr="G:\Колмогоровские чтения 2013\Программы демонстрации (картинки)\Форд-Беллман\Конечные (анимация)\012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3" name="Picture 55" descr="G:\Колмогоровские чтения 2013\Программы демонстрации (картинки)\Форд-Беллман\Конечные (анимация)\013.bm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4" name="Picture 56" descr="G:\Колмогоровские чтения 2013\Программы демонстрации (картинки)\Форд-Беллман\Конечные (анимация)\014.bmp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5" name="Picture 57" descr="G:\Колмогоровские чтения 2013\Программы демонстрации (картинки)\Форд-Беллман\Конечные (анимация)\015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6" name="Picture 58" descr="G:\Колмогоровские чтения 2013\Программы демонстрации (картинки)\Форд-Беллман\Конечные (анимация)\016.bmp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7" name="Picture 59" descr="G:\Колмогоровские чтения 2013\Программы демонстрации (картинки)\Форд-Беллман\Конечные (анимация)\017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8" name="Picture 60" descr="G:\Колмогоровские чтения 2013\Программы демонстрации (картинки)\Форд-Беллман\Конечные (анимация)\018.bmp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9" name="Picture 61" descr="G:\Колмогоровские чтения 2013\Программы демонстрации (картинки)\Форд-Беллман\Конечные (анимация)\019.bmp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0" name="Picture 62" descr="G:\Колмогоровские чтения 2013\Программы демонстрации (картинки)\Форд-Беллман\Конечные (анимация)\020.bmp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1" name="Picture 63" descr="G:\Колмогоровские чтения 2013\Программы демонстрации (картинки)\Форд-Беллман\Конечные (анимация)\021.bmp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2" name="Picture 64" descr="G:\Колмогоровские чтения 2013\Программы демонстрации (картинки)\Форд-Беллман\Конечные (анимация)\022.bmp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3" name="Picture 65" descr="G:\Колмогоровские чтения 2013\Программы демонстрации (картинки)\Форд-Беллман\Конечные (анимация)\023.bmp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4" name="Picture 66" descr="G:\Колмогоровские чтения 2013\Программы демонстрации (картинки)\Форд-Беллман\Конечные (анимация)\024.bmp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5" name="Picture 67" descr="G:\Колмогоровские чтения 2013\Программы демонстрации (картинки)\Форд-Беллман\Конечные (анимация)\025.bmp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6" name="Picture 68" descr="G:\Колмогоровские чтения 2013\Программы демонстрации (картинки)\Форд-Беллман\Конечные (анимация)\026.bmp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7" name="Picture 69" descr="G:\Колмогоровские чтения 2013\Программы демонстрации (картинки)\Форд-Беллман\Конечные (анимация)\027.bmp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8" name="Picture 70" descr="G:\Колмогоровские чтения 2013\Программы демонстрации (картинки)\Форд-Беллман\Конечные (анимация)\028.bmp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9" name="Picture 71" descr="G:\Колмогоровские чтения 2013\Программы демонстрации (картинки)\Форд-Беллман\Конечные (анимация)\029.bmp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0" name="Picture 72" descr="G:\Колмогоровские чтения 2013\Программы демонстрации (картинки)\Форд-Беллман\Конечные (анимация)\030.bmp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1" name="Picture 73" descr="G:\Колмогоровские чтения 2013\Программы демонстрации (картинки)\Форд-Беллман\Конечные (анимация)\031.bmp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2" name="Picture 74" descr="G:\Колмогоровские чтения 2013\Программы демонстрации (картинки)\Форд-Беллман\Конечные (анимация)\032.bmp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3" name="Picture 75" descr="G:\Колмогоровские чтения 2013\Программы демонстрации (картинки)\Форд-Беллман\Конечные (анимация)\033.bmp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4" name="Picture 76" descr="G:\Колмогоровские чтения 2013\Программы демонстрации (картинки)\Форд-Беллман\Конечные (анимация)\034.bmp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5" name="Picture 77" descr="G:\Колмогоровские чтения 2013\Программы демонстрации (картинки)\Форд-Беллман\Конечные (анимация)\035.bmp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6" name="Picture 78" descr="G:\Колмогоровские чтения 2013\Программы демонстрации (картинки)\Форд-Беллман\Конечные (анимация)\036.bmp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7" name="Picture 79" descr="G:\Колмогоровские чтения 2013\Программы демонстрации (картинки)\Форд-Беллман\Конечные (анимация)\037.bmp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1952816" y="1000108"/>
            <a:ext cx="8297745" cy="5510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171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2596" y="0"/>
            <a:ext cx="8305800" cy="704104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Форда-Беллмана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128" name="Picture 80" descr="G:\Колмогоровские чтения 2013\Программы демонстрации (картинки)\Форд-Беллман\Конечные (анимация)\etc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596" y="990598"/>
            <a:ext cx="8299650" cy="5510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532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745959" y="730643"/>
            <a:ext cx="9940582" cy="1254567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Модуль 2</a:t>
            </a:r>
            <a:r>
              <a:rPr lang="ru-RU" dirty="0"/>
              <a:t>. </a:t>
            </a:r>
            <a:r>
              <a:rPr lang="ru-RU" dirty="0" smtClean="0"/>
              <a:t>Алгоритм </a:t>
            </a:r>
            <a:r>
              <a:rPr lang="ru-RU" dirty="0" err="1"/>
              <a:t>Флойда-Уоршалла</a:t>
            </a:r>
            <a:endParaRPr lang="ru-R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8"/>
              <p:cNvSpPr txBox="1">
                <a:spLocks/>
              </p:cNvSpPr>
              <p:nvPr/>
            </p:nvSpPr>
            <p:spPr>
              <a:xfrm>
                <a:off x="902368" y="2571743"/>
                <a:ext cx="10419347" cy="2361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ru-RU" sz="4400" dirty="0" smtClean="0"/>
                  <a:t>Алгоритм нахождения кратчайших расстояний между всеми вершинами взвешенного ориентированного графа. </a:t>
                </a:r>
              </a:p>
              <a:p>
                <a:pPr marL="514350" indent="-5143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ru-RU" sz="4400" dirty="0" smtClean="0"/>
                  <a:t>Алгоритм допускает ребра </a:t>
                </a:r>
                <a:r>
                  <a:rPr lang="ru-RU" sz="4400" dirty="0"/>
                  <a:t>отрицательного веса. </a:t>
                </a:r>
                <a:endParaRPr lang="ru-RU" sz="4400" dirty="0" smtClean="0"/>
              </a:p>
              <a:p>
                <a:pPr marL="514350" indent="-5143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ru-RU" sz="4400" dirty="0" smtClean="0"/>
                  <a:t>Сложность</a:t>
                </a:r>
                <a:r>
                  <a:rPr lang="en-US" sz="4400" dirty="0" smtClean="0"/>
                  <a:t> 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4400" i="1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Содержимо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68" y="2571743"/>
                <a:ext cx="10419347" cy="2361203"/>
              </a:xfrm>
              <a:prstGeom prst="rect">
                <a:avLst/>
              </a:prstGeom>
              <a:blipFill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68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952596" y="0"/>
            <a:ext cx="8229600" cy="63266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Флойда-Уоршалла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480" y="928671"/>
            <a:ext cx="5726732" cy="557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4403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Прямоугольник 195"/>
          <p:cNvSpPr/>
          <p:nvPr/>
        </p:nvSpPr>
        <p:spPr>
          <a:xfrm>
            <a:off x="641685" y="1352435"/>
            <a:ext cx="110928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Если начальная и конечная вершины совпадают и каждое ребро встречается не более одного раза такой </a:t>
            </a:r>
            <a:r>
              <a:rPr lang="ru-RU" sz="2800" i="1" dirty="0">
                <a:solidFill>
                  <a:srgbClr val="FF0000"/>
                </a:solidFill>
              </a:rPr>
              <a:t>путь</a:t>
            </a:r>
            <a:r>
              <a:rPr lang="ru-RU" sz="2800" dirty="0"/>
              <a:t> называется </a:t>
            </a:r>
            <a:r>
              <a:rPr lang="ru-RU" sz="2800" i="1" dirty="0">
                <a:solidFill>
                  <a:srgbClr val="FF0000"/>
                </a:solidFill>
              </a:rPr>
              <a:t>Циклом.</a:t>
            </a: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7" name="Прямоугольник 196"/>
          <p:cNvSpPr/>
          <p:nvPr/>
        </p:nvSpPr>
        <p:spPr>
          <a:xfrm>
            <a:off x="3940700" y="2331159"/>
            <a:ext cx="20940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Циклы</a:t>
            </a:r>
            <a:r>
              <a:rPr lang="ru-RU" sz="2400" dirty="0"/>
              <a:t> </a:t>
            </a:r>
          </a:p>
          <a:p>
            <a:pPr>
              <a:tabLst>
                <a:tab pos="4572000" algn="l"/>
              </a:tabLst>
            </a:pPr>
            <a:r>
              <a:rPr lang="ru-RU" sz="2400" dirty="0"/>
              <a:t>(1,2,3,4)</a:t>
            </a:r>
            <a:r>
              <a:rPr lang="en-US" sz="2400" dirty="0"/>
              <a:t>  </a:t>
            </a:r>
            <a:r>
              <a:rPr lang="ru-RU" sz="2400" dirty="0"/>
              <a:t>               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/>
              <a:t>(5,6,9)</a:t>
            </a:r>
          </a:p>
        </p:txBody>
      </p:sp>
      <p:grpSp>
        <p:nvGrpSpPr>
          <p:cNvPr id="49" name="Группа 48"/>
          <p:cNvGrpSpPr/>
          <p:nvPr/>
        </p:nvGrpSpPr>
        <p:grpSpPr>
          <a:xfrm>
            <a:off x="6522395" y="2677998"/>
            <a:ext cx="2798188" cy="3633272"/>
            <a:chOff x="7170823" y="2069429"/>
            <a:chExt cx="3406944" cy="4233665"/>
          </a:xfrm>
        </p:grpSpPr>
        <p:cxnSp>
          <p:nvCxnSpPr>
            <p:cNvPr id="53" name="Прямая соединительная линия 52"/>
            <p:cNvCxnSpPr>
              <a:stCxn id="54" idx="5"/>
              <a:endCxn id="56" idx="0"/>
            </p:cNvCxnSpPr>
            <p:nvPr/>
          </p:nvCxnSpPr>
          <p:spPr>
            <a:xfrm>
              <a:off x="7540528" y="2387786"/>
              <a:ext cx="538677" cy="10548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53"/>
            <p:cNvSpPr/>
            <p:nvPr/>
          </p:nvSpPr>
          <p:spPr>
            <a:xfrm>
              <a:off x="7170823" y="2069429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6" name="Овал 55"/>
            <p:cNvSpPr/>
            <p:nvPr/>
          </p:nvSpPr>
          <p:spPr>
            <a:xfrm>
              <a:off x="7862637" y="3442635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7" name="Овал 56"/>
            <p:cNvSpPr/>
            <p:nvPr/>
          </p:nvSpPr>
          <p:spPr>
            <a:xfrm>
              <a:off x="8574507" y="2069429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9</a:t>
              </a:r>
              <a:endParaRPr lang="ru-RU" sz="2400" b="1" dirty="0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8991602" y="3392038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0" name="Овал 59"/>
            <p:cNvSpPr/>
            <p:nvPr/>
          </p:nvSpPr>
          <p:spPr>
            <a:xfrm>
              <a:off x="10144631" y="3412553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Овал 61"/>
            <p:cNvSpPr/>
            <p:nvPr/>
          </p:nvSpPr>
          <p:spPr>
            <a:xfrm>
              <a:off x="7918786" y="4870463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3" name="Овал 62"/>
            <p:cNvSpPr/>
            <p:nvPr/>
          </p:nvSpPr>
          <p:spPr>
            <a:xfrm>
              <a:off x="9007645" y="4847566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5" name="Овал 64"/>
            <p:cNvSpPr/>
            <p:nvPr/>
          </p:nvSpPr>
          <p:spPr>
            <a:xfrm>
              <a:off x="10072442" y="4826877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6" name="Овал 65"/>
            <p:cNvSpPr/>
            <p:nvPr/>
          </p:nvSpPr>
          <p:spPr>
            <a:xfrm>
              <a:off x="9007645" y="5930115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68" name="Прямая соединительная линия 67"/>
            <p:cNvCxnSpPr>
              <a:stCxn id="57" idx="4"/>
              <a:endCxn id="56" idx="0"/>
            </p:cNvCxnSpPr>
            <p:nvPr/>
          </p:nvCxnSpPr>
          <p:spPr>
            <a:xfrm flipH="1">
              <a:off x="8079205" y="2442408"/>
              <a:ext cx="711870" cy="10002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>
              <a:stCxn id="57" idx="4"/>
              <a:endCxn id="59" idx="0"/>
            </p:cNvCxnSpPr>
            <p:nvPr/>
          </p:nvCxnSpPr>
          <p:spPr>
            <a:xfrm>
              <a:off x="8791075" y="2442408"/>
              <a:ext cx="417095" cy="9496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>
              <a:stCxn id="60" idx="2"/>
              <a:endCxn id="59" idx="6"/>
            </p:cNvCxnSpPr>
            <p:nvPr/>
          </p:nvCxnSpPr>
          <p:spPr>
            <a:xfrm flipH="1" flipV="1">
              <a:off x="9424738" y="3578528"/>
              <a:ext cx="719893" cy="205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>
              <a:stCxn id="59" idx="2"/>
              <a:endCxn id="56" idx="6"/>
            </p:cNvCxnSpPr>
            <p:nvPr/>
          </p:nvCxnSpPr>
          <p:spPr>
            <a:xfrm flipH="1">
              <a:off x="8295773" y="3578528"/>
              <a:ext cx="695829" cy="505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>
              <a:stCxn id="56" idx="4"/>
              <a:endCxn id="62" idx="0"/>
            </p:cNvCxnSpPr>
            <p:nvPr/>
          </p:nvCxnSpPr>
          <p:spPr>
            <a:xfrm>
              <a:off x="8079205" y="3815614"/>
              <a:ext cx="56149" cy="10548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>
              <a:stCxn id="59" idx="4"/>
              <a:endCxn id="63" idx="0"/>
            </p:cNvCxnSpPr>
            <p:nvPr/>
          </p:nvCxnSpPr>
          <p:spPr>
            <a:xfrm>
              <a:off x="9208170" y="3765017"/>
              <a:ext cx="16043" cy="10825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>
              <a:stCxn id="63" idx="2"/>
              <a:endCxn id="62" idx="6"/>
            </p:cNvCxnSpPr>
            <p:nvPr/>
          </p:nvCxnSpPr>
          <p:spPr>
            <a:xfrm flipH="1">
              <a:off x="8351922" y="5034056"/>
              <a:ext cx="655723" cy="228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>
              <a:stCxn id="65" idx="2"/>
              <a:endCxn id="63" idx="6"/>
            </p:cNvCxnSpPr>
            <p:nvPr/>
          </p:nvCxnSpPr>
          <p:spPr>
            <a:xfrm flipH="1">
              <a:off x="9440781" y="5013367"/>
              <a:ext cx="631661" cy="20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>
              <a:stCxn id="60" idx="4"/>
              <a:endCxn id="65" idx="0"/>
            </p:cNvCxnSpPr>
            <p:nvPr/>
          </p:nvCxnSpPr>
          <p:spPr>
            <a:xfrm flipH="1">
              <a:off x="10289010" y="3785532"/>
              <a:ext cx="72189" cy="10413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>
              <a:stCxn id="59" idx="5"/>
              <a:endCxn id="65" idx="1"/>
            </p:cNvCxnSpPr>
            <p:nvPr/>
          </p:nvCxnSpPr>
          <p:spPr>
            <a:xfrm>
              <a:off x="9361307" y="3710395"/>
              <a:ext cx="774566" cy="1171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>
              <a:stCxn id="65" idx="3"/>
              <a:endCxn id="66" idx="7"/>
            </p:cNvCxnSpPr>
            <p:nvPr/>
          </p:nvCxnSpPr>
          <p:spPr>
            <a:xfrm flipH="1">
              <a:off x="9377350" y="5145234"/>
              <a:ext cx="758523" cy="839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/>
            <p:cNvCxnSpPr>
              <a:stCxn id="62" idx="4"/>
              <a:endCxn id="66" idx="1"/>
            </p:cNvCxnSpPr>
            <p:nvPr/>
          </p:nvCxnSpPr>
          <p:spPr>
            <a:xfrm>
              <a:off x="8135354" y="5243442"/>
              <a:ext cx="935722" cy="7412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Прямоугольник 2"/>
          <p:cNvSpPr/>
          <p:nvPr/>
        </p:nvSpPr>
        <p:spPr>
          <a:xfrm>
            <a:off x="9784625" y="2761523"/>
            <a:ext cx="12936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Циклы</a:t>
            </a:r>
          </a:p>
          <a:p>
            <a:pPr>
              <a:tabLst>
                <a:tab pos="4572000" algn="l"/>
              </a:tabLst>
            </a:pPr>
            <a:r>
              <a:rPr lang="en-US" sz="2400" b="1" i="1" dirty="0">
                <a:solidFill>
                  <a:srgbClr val="0070C0"/>
                </a:solidFill>
              </a:rPr>
              <a:t>?</a:t>
            </a:r>
            <a:r>
              <a:rPr lang="ru-RU" sz="24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4239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024034" y="0"/>
            <a:ext cx="8305800" cy="63266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Флойда-Уоршалла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099" name="Picture 3" descr="G:\Колмогоровские чтения 2013\Программы демонстрации (картинки)\Флойд-Уоршалл\Конечные (анимация)\00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0" name="Picture 4" descr="G:\Колмогоровские чтения 2013\Программы демонстрации (картинки)\Флойд-Уоршалл\Конечные (анимация)\00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2" name="Picture 6" descr="G:\Колмогоровские чтения 2013\Программы демонстрации (картинки)\Флойд-Уоршалл\Конечные (анимация)\002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3" name="Picture 7" descr="G:\Колмогоровские чтения 2013\Программы демонстрации (картинки)\Флойд-Уоршалл\Конечные (анимация)\003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4" name="Picture 8" descr="G:\Колмогоровские чтения 2013\Программы демонстрации (картинки)\Флойд-Уоршалл\Конечные (анимация)\004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5" name="Picture 9" descr="G:\Колмогоровские чтения 2013\Программы демонстрации (картинки)\Флойд-Уоршалл\Конечные (анимация)\005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6" name="Picture 10" descr="G:\Колмогоровские чтения 2013\Программы демонстрации (картинки)\Флойд-Уоршалл\Конечные (анимация)\006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7" name="Picture 11" descr="G:\Колмогоровские чтения 2013\Программы демонстрации (картинки)\Флойд-Уоршалл\Конечные (анимация)\007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8" name="Picture 12" descr="G:\Колмогоровские чтения 2013\Программы демонстрации (картинки)\Флойд-Уоршалл\Конечные (анимация)\008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9" name="Picture 13" descr="G:\Колмогоровские чтения 2013\Программы демонстрации (картинки)\Флойд-Уоршалл\Конечные (анимация)\009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0" name="Picture 14" descr="G:\Колмогоровские чтения 2013\Программы демонстрации (картинки)\Флойд-Уоршалл\Конечные (анимация)\010.bm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1" name="Picture 15" descr="G:\Колмогоровские чтения 2013\Программы демонстрации (картинки)\Флойд-Уоршалл\Конечные (анимация)\011.bm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2" name="Picture 16" descr="G:\Колмогоровские чтения 2013\Программы демонстрации (картинки)\Флойд-Уоршалл\Конечные (анимация)\012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3" name="Picture 17" descr="G:\Колмогоровские чтения 2013\Программы демонстрации (картинки)\Флойд-Уоршалл\Конечные (анимация)\013.bm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4" name="Picture 18" descr="G:\Колмогоровские чтения 2013\Программы демонстрации (картинки)\Флойд-Уоршалл\Конечные (анимация)\014.bmp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5" name="Picture 19" descr="G:\Колмогоровские чтения 2013\Программы демонстрации (картинки)\Флойд-Уоршалл\Конечные (анимация)\015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6" name="Picture 20" descr="G:\Колмогоровские чтения 2013\Программы демонстрации (картинки)\Флойд-Уоршалл\Конечные (анимация)\016.bmp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7" name="Picture 21" descr="G:\Колмогоровские чтения 2013\Программы демонстрации (картинки)\Флойд-Уоршалл\Конечные (анимация)\017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8" name="Picture 22" descr="G:\Колмогоровские чтения 2013\Программы демонстрации (картинки)\Флойд-Уоршалл\Конечные (анимация)\018.bmp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9" name="Picture 23" descr="G:\Колмогоровские чтения 2013\Программы демонстрации (картинки)\Флойд-Уоршалл\Конечные (анимация)\019.bmp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0" name="Picture 24" descr="G:\Колмогоровские чтения 2013\Программы демонстрации (картинки)\Флойд-Уоршалл\Конечные (анимация)\020.bmp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1" name="Picture 25" descr="G:\Колмогоровские чтения 2013\Программы демонстрации (картинки)\Флойд-Уоршалл\Конечные (анимация)\021.bmp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2" name="Picture 26" descr="G:\Колмогоровские чтения 2013\Программы демонстрации (картинки)\Флойд-Уоршалл\Конечные (анимация)\022.bmp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3" name="Picture 27" descr="G:\Колмогоровские чтения 2013\Программы демонстрации (картинки)\Флойд-Уоршалл\Конечные (анимация)\023.bmp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4" name="Picture 28" descr="G:\Колмогоровские чтения 2013\Программы демонстрации (картинки)\Флойд-Уоршалл\Конечные (анимация)\024.bmp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5" name="Picture 29" descr="G:\Колмогоровские чтения 2013\Программы демонстрации (картинки)\Флойд-Уоршалл\Конечные (анимация)\025.bmp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6" name="Picture 30" descr="G:\Колмогоровские чтения 2013\Программы демонстрации (картинки)\Флойд-Уоршалл\Конечные (анимация)\026.bmp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7" name="Picture 31" descr="G:\Колмогоровские чтения 2013\Программы демонстрации (картинки)\Флойд-Уоршалл\Конечные (анимация)\027.bmp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8" name="Picture 32" descr="G:\Колмогоровские чтения 2013\Программы демонстрации (картинки)\Флойд-Уоршалл\Конечные (анимация)\028.bmp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9" name="Picture 33" descr="G:\Колмогоровские чтения 2013\Программы демонстрации (картинки)\Флойд-Уоршалл\Конечные (анимация)\029.bmp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30" name="Picture 34" descr="G:\Колмогоровские чтения 2013\Программы демонстрации (картинки)\Флойд-Уоршалл\Конечные (анимация)\030.bmp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31" name="Picture 35" descr="G:\Колмогоровские чтения 2013\Программы демонстрации (картинки)\Флойд-Уоршалл\Конечные (анимация)\031.bmp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32" name="Picture 36" descr="G:\Колмогоровские чтения 2013\Программы демонстрации (картинки)\Флойд-Уоршалл\Конечные (анимация)\032.bmp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  <p:pic>
        <p:nvPicPr>
          <p:cNvPr id="4133" name="Picture 37" descr="G:\Колмогоровские чтения 2013\Программы демонстрации (картинки)\Флойд-Уоршалл\Конечные (анимация)\033.bmp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2024035" y="1071546"/>
            <a:ext cx="8090085" cy="5372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04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024034" y="0"/>
            <a:ext cx="8305800" cy="63266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Флойда-Уоршалла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123" name="Picture 3" descr="G:\Колмогоровские чтения 2013\Программы демонстрации (картинки)\Флойд-Уоршалл\Конечные (анимация)\etc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034" y="1071546"/>
            <a:ext cx="8072494" cy="5359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07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0074" y="1857041"/>
            <a:ext cx="3553326" cy="1325563"/>
          </a:xfrm>
        </p:spPr>
        <p:txBody>
          <a:bodyPr/>
          <a:lstStyle/>
          <a:p>
            <a:r>
              <a:rPr lang="ru-RU" sz="2800" dirty="0" smtClean="0"/>
              <a:t>Спасибо за внимание!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8002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Прямоугольник 195"/>
          <p:cNvSpPr/>
          <p:nvPr/>
        </p:nvSpPr>
        <p:spPr>
          <a:xfrm>
            <a:off x="641685" y="1352435"/>
            <a:ext cx="11092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Дерево</a:t>
            </a:r>
            <a:r>
              <a:rPr lang="ru-RU" sz="2800" dirty="0"/>
              <a:t> – это граф не содержащий циклов.</a:t>
            </a:r>
          </a:p>
        </p:txBody>
      </p:sp>
      <p:sp>
        <p:nvSpPr>
          <p:cNvPr id="197" name="Прямоугольник 196"/>
          <p:cNvSpPr/>
          <p:nvPr/>
        </p:nvSpPr>
        <p:spPr>
          <a:xfrm>
            <a:off x="3940700" y="2331159"/>
            <a:ext cx="20940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Граф</a:t>
            </a:r>
            <a:r>
              <a:rPr lang="ru-RU" sz="2400" dirty="0"/>
              <a:t> </a:t>
            </a:r>
          </a:p>
          <a:p>
            <a:pPr>
              <a:tabLst>
                <a:tab pos="4572000" algn="l"/>
              </a:tabLst>
            </a:pPr>
            <a:r>
              <a:rPr lang="ru-RU" sz="2400" dirty="0"/>
              <a:t>циклы есть</a:t>
            </a:r>
          </a:p>
        </p:txBody>
      </p:sp>
      <p:cxnSp>
        <p:nvCxnSpPr>
          <p:cNvPr id="53" name="Прямая соединительная линия 52"/>
          <p:cNvCxnSpPr>
            <a:stCxn id="54" idx="5"/>
            <a:endCxn id="56" idx="0"/>
          </p:cNvCxnSpPr>
          <p:nvPr/>
        </p:nvCxnSpPr>
        <p:spPr>
          <a:xfrm>
            <a:off x="6826041" y="2951208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6522395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6" name="Овал 55"/>
          <p:cNvSpPr/>
          <p:nvPr/>
        </p:nvSpPr>
        <p:spPr>
          <a:xfrm>
            <a:off x="7090595" y="3856464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Овал 56"/>
          <p:cNvSpPr/>
          <p:nvPr/>
        </p:nvSpPr>
        <p:spPr>
          <a:xfrm>
            <a:off x="7675267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59" name="Овал 58"/>
          <p:cNvSpPr/>
          <p:nvPr/>
        </p:nvSpPr>
        <p:spPr>
          <a:xfrm>
            <a:off x="8017835" y="38130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Овал 59"/>
          <p:cNvSpPr/>
          <p:nvPr/>
        </p:nvSpPr>
        <p:spPr>
          <a:xfrm>
            <a:off x="8964840" y="38306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Овал 61"/>
          <p:cNvSpPr/>
          <p:nvPr/>
        </p:nvSpPr>
        <p:spPr>
          <a:xfrm>
            <a:off x="7136711" y="508180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Овал 62"/>
          <p:cNvSpPr/>
          <p:nvPr/>
        </p:nvSpPr>
        <p:spPr>
          <a:xfrm>
            <a:off x="8031012" y="506215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Овал 64"/>
          <p:cNvSpPr/>
          <p:nvPr/>
        </p:nvSpPr>
        <p:spPr>
          <a:xfrm>
            <a:off x="8905550" y="5044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Овал 65"/>
          <p:cNvSpPr/>
          <p:nvPr/>
        </p:nvSpPr>
        <p:spPr>
          <a:xfrm>
            <a:off x="8031012" y="59911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8" name="Прямая соединительная линия 67"/>
          <p:cNvCxnSpPr>
            <a:stCxn id="57" idx="4"/>
            <a:endCxn id="56" idx="0"/>
          </p:cNvCxnSpPr>
          <p:nvPr/>
        </p:nvCxnSpPr>
        <p:spPr>
          <a:xfrm flipH="1">
            <a:off x="7268466" y="2998083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56" idx="4"/>
            <a:endCxn id="62" idx="0"/>
          </p:cNvCxnSpPr>
          <p:nvPr/>
        </p:nvCxnSpPr>
        <p:spPr>
          <a:xfrm>
            <a:off x="7268466" y="4176550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59" idx="4"/>
            <a:endCxn id="63" idx="0"/>
          </p:cNvCxnSpPr>
          <p:nvPr/>
        </p:nvCxnSpPr>
        <p:spPr>
          <a:xfrm>
            <a:off x="8195707" y="4133128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>
            <a:stCxn id="63" idx="2"/>
            <a:endCxn id="62" idx="6"/>
          </p:cNvCxnSpPr>
          <p:nvPr/>
        </p:nvCxnSpPr>
        <p:spPr>
          <a:xfrm flipH="1">
            <a:off x="7492454" y="5222199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60" idx="4"/>
            <a:endCxn id="65" idx="0"/>
          </p:cNvCxnSpPr>
          <p:nvPr/>
        </p:nvCxnSpPr>
        <p:spPr>
          <a:xfrm flipH="1">
            <a:off x="9083421" y="4150734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65" idx="3"/>
            <a:endCxn id="66" idx="7"/>
          </p:cNvCxnSpPr>
          <p:nvPr/>
        </p:nvCxnSpPr>
        <p:spPr>
          <a:xfrm flipH="1">
            <a:off x="8334658" y="5317611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>
            <a:stCxn id="62" idx="4"/>
            <a:endCxn id="66" idx="1"/>
          </p:cNvCxnSpPr>
          <p:nvPr/>
        </p:nvCxnSpPr>
        <p:spPr>
          <a:xfrm>
            <a:off x="7314583" y="5401891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9784625" y="2761523"/>
            <a:ext cx="1738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Дерево </a:t>
            </a:r>
          </a:p>
          <a:p>
            <a:pPr>
              <a:tabLst>
                <a:tab pos="4572000" algn="l"/>
              </a:tabLst>
            </a:pPr>
            <a:r>
              <a:rPr lang="ru-RU" sz="2400" dirty="0"/>
              <a:t>циклов нет</a:t>
            </a:r>
            <a:r>
              <a:rPr lang="ru-RU" sz="24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487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Группа 169"/>
          <p:cNvGrpSpPr/>
          <p:nvPr/>
        </p:nvGrpSpPr>
        <p:grpSpPr>
          <a:xfrm>
            <a:off x="898244" y="2597935"/>
            <a:ext cx="2798188" cy="3633272"/>
            <a:chOff x="7170823" y="2069429"/>
            <a:chExt cx="3406944" cy="4233665"/>
          </a:xfrm>
        </p:grpSpPr>
        <p:cxnSp>
          <p:nvCxnSpPr>
            <p:cNvPr id="8" name="Прямая соединительная линия 7"/>
            <p:cNvCxnSpPr>
              <a:stCxn id="13" idx="5"/>
              <a:endCxn id="36" idx="0"/>
            </p:cNvCxnSpPr>
            <p:nvPr/>
          </p:nvCxnSpPr>
          <p:spPr>
            <a:xfrm>
              <a:off x="7540528" y="2387786"/>
              <a:ext cx="538677" cy="10548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/>
            <p:cNvSpPr/>
            <p:nvPr/>
          </p:nvSpPr>
          <p:spPr>
            <a:xfrm>
              <a:off x="7170823" y="2069429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6" name="Овал 35"/>
            <p:cNvSpPr/>
            <p:nvPr/>
          </p:nvSpPr>
          <p:spPr>
            <a:xfrm>
              <a:off x="7862637" y="3442635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0" name="Овал 39"/>
            <p:cNvSpPr/>
            <p:nvPr/>
          </p:nvSpPr>
          <p:spPr>
            <a:xfrm>
              <a:off x="8574507" y="2069429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9</a:t>
              </a:r>
              <a:endParaRPr lang="ru-RU" sz="2400" b="1" dirty="0"/>
            </a:p>
          </p:txBody>
        </p:sp>
        <p:sp>
          <p:nvSpPr>
            <p:cNvPr id="41" name="Овал 40"/>
            <p:cNvSpPr/>
            <p:nvPr/>
          </p:nvSpPr>
          <p:spPr>
            <a:xfrm>
              <a:off x="8991602" y="3392038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6" name="Овал 45"/>
            <p:cNvSpPr/>
            <p:nvPr/>
          </p:nvSpPr>
          <p:spPr>
            <a:xfrm>
              <a:off x="10144631" y="3412553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7" name="Овал 46"/>
            <p:cNvSpPr/>
            <p:nvPr/>
          </p:nvSpPr>
          <p:spPr>
            <a:xfrm>
              <a:off x="7918786" y="4870463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8" name="Овал 47"/>
            <p:cNvSpPr/>
            <p:nvPr/>
          </p:nvSpPr>
          <p:spPr>
            <a:xfrm>
              <a:off x="9007645" y="4847566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0" name="Овал 49"/>
            <p:cNvSpPr/>
            <p:nvPr/>
          </p:nvSpPr>
          <p:spPr>
            <a:xfrm>
              <a:off x="10072442" y="4826877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1" name="Овал 50"/>
            <p:cNvSpPr/>
            <p:nvPr/>
          </p:nvSpPr>
          <p:spPr>
            <a:xfrm>
              <a:off x="9007645" y="5930115"/>
              <a:ext cx="433136" cy="3729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2" name="Прямая соединительная линия 31"/>
            <p:cNvCxnSpPr>
              <a:stCxn id="40" idx="4"/>
              <a:endCxn id="36" idx="0"/>
            </p:cNvCxnSpPr>
            <p:nvPr/>
          </p:nvCxnSpPr>
          <p:spPr>
            <a:xfrm flipH="1">
              <a:off x="8079205" y="2442408"/>
              <a:ext cx="711870" cy="10002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>
              <a:stCxn id="40" idx="4"/>
              <a:endCxn id="41" idx="0"/>
            </p:cNvCxnSpPr>
            <p:nvPr/>
          </p:nvCxnSpPr>
          <p:spPr>
            <a:xfrm>
              <a:off x="8791075" y="2442408"/>
              <a:ext cx="417095" cy="9496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/>
            <p:cNvCxnSpPr>
              <a:stCxn id="46" idx="2"/>
              <a:endCxn id="41" idx="6"/>
            </p:cNvCxnSpPr>
            <p:nvPr/>
          </p:nvCxnSpPr>
          <p:spPr>
            <a:xfrm flipH="1" flipV="1">
              <a:off x="9424738" y="3578528"/>
              <a:ext cx="719893" cy="205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>
              <a:stCxn id="41" idx="2"/>
              <a:endCxn id="36" idx="6"/>
            </p:cNvCxnSpPr>
            <p:nvPr/>
          </p:nvCxnSpPr>
          <p:spPr>
            <a:xfrm flipH="1">
              <a:off x="8295773" y="3578528"/>
              <a:ext cx="695829" cy="505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>
              <a:stCxn id="36" idx="4"/>
              <a:endCxn id="47" idx="0"/>
            </p:cNvCxnSpPr>
            <p:nvPr/>
          </p:nvCxnSpPr>
          <p:spPr>
            <a:xfrm>
              <a:off x="8079205" y="3815614"/>
              <a:ext cx="56149" cy="10548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>
              <a:stCxn id="41" idx="4"/>
              <a:endCxn id="48" idx="0"/>
            </p:cNvCxnSpPr>
            <p:nvPr/>
          </p:nvCxnSpPr>
          <p:spPr>
            <a:xfrm>
              <a:off x="9208170" y="3765017"/>
              <a:ext cx="16043" cy="10825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>
              <a:stCxn id="48" idx="2"/>
              <a:endCxn id="47" idx="6"/>
            </p:cNvCxnSpPr>
            <p:nvPr/>
          </p:nvCxnSpPr>
          <p:spPr>
            <a:xfrm flipH="1">
              <a:off x="8351922" y="5034056"/>
              <a:ext cx="655723" cy="228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>
              <a:stCxn id="50" idx="2"/>
              <a:endCxn id="48" idx="6"/>
            </p:cNvCxnSpPr>
            <p:nvPr/>
          </p:nvCxnSpPr>
          <p:spPr>
            <a:xfrm flipH="1">
              <a:off x="9440781" y="5013367"/>
              <a:ext cx="631661" cy="20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>
              <a:stCxn id="46" idx="4"/>
              <a:endCxn id="50" idx="0"/>
            </p:cNvCxnSpPr>
            <p:nvPr/>
          </p:nvCxnSpPr>
          <p:spPr>
            <a:xfrm flipH="1">
              <a:off x="10289010" y="3785532"/>
              <a:ext cx="72189" cy="10413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>
              <a:stCxn id="41" idx="5"/>
              <a:endCxn id="50" idx="1"/>
            </p:cNvCxnSpPr>
            <p:nvPr/>
          </p:nvCxnSpPr>
          <p:spPr>
            <a:xfrm>
              <a:off x="9361307" y="3710395"/>
              <a:ext cx="774566" cy="1171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/>
            <p:cNvCxnSpPr>
              <a:stCxn id="50" idx="3"/>
              <a:endCxn id="51" idx="7"/>
            </p:cNvCxnSpPr>
            <p:nvPr/>
          </p:nvCxnSpPr>
          <p:spPr>
            <a:xfrm flipH="1">
              <a:off x="9377350" y="5145234"/>
              <a:ext cx="758523" cy="8395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/>
            <p:cNvCxnSpPr>
              <a:stCxn id="47" idx="4"/>
              <a:endCxn id="51" idx="1"/>
            </p:cNvCxnSpPr>
            <p:nvPr/>
          </p:nvCxnSpPr>
          <p:spPr>
            <a:xfrm>
              <a:off x="8135354" y="5243442"/>
              <a:ext cx="935722" cy="7412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Прямая соединительная линия 171"/>
          <p:cNvCxnSpPr>
            <a:stCxn id="173" idx="5"/>
            <a:endCxn id="174" idx="0"/>
          </p:cNvCxnSpPr>
          <p:nvPr/>
        </p:nvCxnSpPr>
        <p:spPr>
          <a:xfrm>
            <a:off x="6850229" y="2821014"/>
            <a:ext cx="452341" cy="9320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Овал 172"/>
          <p:cNvSpPr/>
          <p:nvPr/>
        </p:nvSpPr>
        <p:spPr>
          <a:xfrm>
            <a:off x="6539778" y="2539705"/>
            <a:ext cx="363715" cy="3295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4" name="Овал 173"/>
          <p:cNvSpPr/>
          <p:nvPr/>
        </p:nvSpPr>
        <p:spPr>
          <a:xfrm>
            <a:off x="7120711" y="3753109"/>
            <a:ext cx="363715" cy="3295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5" name="Овал 174"/>
          <p:cNvSpPr/>
          <p:nvPr/>
        </p:nvSpPr>
        <p:spPr>
          <a:xfrm>
            <a:off x="7718487" y="2539705"/>
            <a:ext cx="363715" cy="3295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176" name="Овал 175"/>
          <p:cNvSpPr/>
          <p:nvPr/>
        </p:nvSpPr>
        <p:spPr>
          <a:xfrm>
            <a:off x="8068732" y="3708400"/>
            <a:ext cx="363715" cy="3295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77" name="Овал 176"/>
          <p:cNvSpPr/>
          <p:nvPr/>
        </p:nvSpPr>
        <p:spPr>
          <a:xfrm>
            <a:off x="9036959" y="3726527"/>
            <a:ext cx="363715" cy="3295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8" name="Овал 177"/>
          <p:cNvSpPr/>
          <p:nvPr/>
        </p:nvSpPr>
        <p:spPr>
          <a:xfrm>
            <a:off x="7167861" y="5014778"/>
            <a:ext cx="363715" cy="3295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9" name="Овал 178"/>
          <p:cNvSpPr/>
          <p:nvPr/>
        </p:nvSpPr>
        <p:spPr>
          <a:xfrm>
            <a:off x="8082204" y="4994545"/>
            <a:ext cx="363715" cy="3295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0" name="Овал 179"/>
          <p:cNvSpPr/>
          <p:nvPr/>
        </p:nvSpPr>
        <p:spPr>
          <a:xfrm>
            <a:off x="8976340" y="4976264"/>
            <a:ext cx="363715" cy="3295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1" name="Овал 180"/>
          <p:cNvSpPr/>
          <p:nvPr/>
        </p:nvSpPr>
        <p:spPr>
          <a:xfrm>
            <a:off x="8082204" y="5951116"/>
            <a:ext cx="363715" cy="3295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2" name="Прямая соединительная линия 181"/>
          <p:cNvCxnSpPr>
            <a:stCxn id="175" idx="4"/>
            <a:endCxn id="174" idx="0"/>
          </p:cNvCxnSpPr>
          <p:nvPr/>
        </p:nvCxnSpPr>
        <p:spPr>
          <a:xfrm flipH="1">
            <a:off x="7302569" y="2869280"/>
            <a:ext cx="597775" cy="8838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единительная линия 183"/>
          <p:cNvCxnSpPr>
            <a:stCxn id="177" idx="2"/>
            <a:endCxn id="176" idx="6"/>
          </p:cNvCxnSpPr>
          <p:nvPr/>
        </p:nvCxnSpPr>
        <p:spPr>
          <a:xfrm flipH="1" flipV="1">
            <a:off x="8432447" y="3873188"/>
            <a:ext cx="604513" cy="181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Прямая соединительная линия 186"/>
          <p:cNvCxnSpPr>
            <a:stCxn id="176" idx="4"/>
            <a:endCxn id="179" idx="0"/>
          </p:cNvCxnSpPr>
          <p:nvPr/>
        </p:nvCxnSpPr>
        <p:spPr>
          <a:xfrm>
            <a:off x="8250589" y="4037974"/>
            <a:ext cx="13472" cy="9565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Прямая соединительная линия 187"/>
          <p:cNvCxnSpPr>
            <a:stCxn id="179" idx="2"/>
            <a:endCxn id="178" idx="6"/>
          </p:cNvCxnSpPr>
          <p:nvPr/>
        </p:nvCxnSpPr>
        <p:spPr>
          <a:xfrm flipH="1">
            <a:off x="7531577" y="5159333"/>
            <a:ext cx="550627" cy="20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единительная линия 192"/>
          <p:cNvCxnSpPr>
            <a:stCxn id="179" idx="6"/>
            <a:endCxn id="180" idx="2"/>
          </p:cNvCxnSpPr>
          <p:nvPr/>
        </p:nvCxnSpPr>
        <p:spPr>
          <a:xfrm flipV="1">
            <a:off x="8445919" y="5141052"/>
            <a:ext cx="530421" cy="182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Прямоугольник 195"/>
          <p:cNvSpPr/>
          <p:nvPr/>
        </p:nvSpPr>
        <p:spPr>
          <a:xfrm>
            <a:off x="641685" y="1545948"/>
            <a:ext cx="11092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         </a:t>
            </a:r>
            <a:r>
              <a:rPr lang="ru-RU" sz="2800" dirty="0"/>
              <a:t>Связанный граф                                                 Не связанный граф   </a:t>
            </a: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7" name="Прямоугольник 196"/>
          <p:cNvSpPr/>
          <p:nvPr/>
        </p:nvSpPr>
        <p:spPr>
          <a:xfrm>
            <a:off x="3940700" y="2331159"/>
            <a:ext cx="20940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/>
              <a:t>Одна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компонента связанности</a:t>
            </a:r>
            <a:r>
              <a:rPr lang="ru-RU" dirty="0"/>
              <a:t> 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8" name="Прямоугольник 217"/>
          <p:cNvSpPr/>
          <p:nvPr/>
        </p:nvSpPr>
        <p:spPr>
          <a:xfrm>
            <a:off x="9640492" y="2331159"/>
            <a:ext cx="20940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/>
              <a:t>Три</a:t>
            </a:r>
          </a:p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rgbClr val="0070C0"/>
                </a:solidFill>
              </a:rPr>
              <a:t>компоненты связанности</a:t>
            </a:r>
            <a:r>
              <a:rPr lang="ru-RU" sz="2400" b="1" dirty="0"/>
              <a:t>    </a:t>
            </a:r>
            <a:endParaRPr lang="ru-RU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9" name="Прямая соединительная линия 48"/>
          <p:cNvCxnSpPr>
            <a:stCxn id="177" idx="4"/>
            <a:endCxn id="180" idx="0"/>
          </p:cNvCxnSpPr>
          <p:nvPr/>
        </p:nvCxnSpPr>
        <p:spPr>
          <a:xfrm flipH="1">
            <a:off x="9158198" y="4056102"/>
            <a:ext cx="60619" cy="9201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176" idx="5"/>
            <a:endCxn id="180" idx="1"/>
          </p:cNvCxnSpPr>
          <p:nvPr/>
        </p:nvCxnSpPr>
        <p:spPr>
          <a:xfrm>
            <a:off x="8379182" y="3989710"/>
            <a:ext cx="650423" cy="1034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55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 G</a:t>
            </a:r>
            <a:endParaRPr lang="ru-RU" sz="24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3" name="Прямая соединительная линия 52"/>
          <p:cNvCxnSpPr>
            <a:stCxn id="54" idx="5"/>
            <a:endCxn id="56" idx="0"/>
          </p:cNvCxnSpPr>
          <p:nvPr/>
        </p:nvCxnSpPr>
        <p:spPr>
          <a:xfrm>
            <a:off x="6826041" y="2951208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6522395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6" name="Овал 55"/>
          <p:cNvSpPr/>
          <p:nvPr/>
        </p:nvSpPr>
        <p:spPr>
          <a:xfrm>
            <a:off x="7090595" y="3856464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Овал 56"/>
          <p:cNvSpPr/>
          <p:nvPr/>
        </p:nvSpPr>
        <p:spPr>
          <a:xfrm>
            <a:off x="7675267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59" name="Овал 58"/>
          <p:cNvSpPr/>
          <p:nvPr/>
        </p:nvSpPr>
        <p:spPr>
          <a:xfrm>
            <a:off x="8017835" y="38130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Овал 59"/>
          <p:cNvSpPr/>
          <p:nvPr/>
        </p:nvSpPr>
        <p:spPr>
          <a:xfrm>
            <a:off x="8964840" y="38306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Овал 61"/>
          <p:cNvSpPr/>
          <p:nvPr/>
        </p:nvSpPr>
        <p:spPr>
          <a:xfrm>
            <a:off x="7136711" y="508180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Овал 62"/>
          <p:cNvSpPr/>
          <p:nvPr/>
        </p:nvSpPr>
        <p:spPr>
          <a:xfrm>
            <a:off x="8031012" y="506215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Овал 64"/>
          <p:cNvSpPr/>
          <p:nvPr/>
        </p:nvSpPr>
        <p:spPr>
          <a:xfrm>
            <a:off x="8905550" y="5044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Овал 65"/>
          <p:cNvSpPr/>
          <p:nvPr/>
        </p:nvSpPr>
        <p:spPr>
          <a:xfrm>
            <a:off x="8031012" y="59911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9" name="Прямая соединительная линия 68"/>
          <p:cNvCxnSpPr>
            <a:stCxn id="57" idx="4"/>
            <a:endCxn id="59" idx="0"/>
          </p:cNvCxnSpPr>
          <p:nvPr/>
        </p:nvCxnSpPr>
        <p:spPr>
          <a:xfrm>
            <a:off x="7853139" y="2998083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56" idx="4"/>
            <a:endCxn id="62" idx="0"/>
          </p:cNvCxnSpPr>
          <p:nvPr/>
        </p:nvCxnSpPr>
        <p:spPr>
          <a:xfrm>
            <a:off x="7268466" y="4176550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59" idx="4"/>
            <a:endCxn id="63" idx="0"/>
          </p:cNvCxnSpPr>
          <p:nvPr/>
        </p:nvCxnSpPr>
        <p:spPr>
          <a:xfrm>
            <a:off x="8195707" y="4133128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65" idx="2"/>
            <a:endCxn id="63" idx="6"/>
          </p:cNvCxnSpPr>
          <p:nvPr/>
        </p:nvCxnSpPr>
        <p:spPr>
          <a:xfrm flipH="1">
            <a:off x="8386755" y="5204444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60" idx="4"/>
            <a:endCxn id="65" idx="0"/>
          </p:cNvCxnSpPr>
          <p:nvPr/>
        </p:nvCxnSpPr>
        <p:spPr>
          <a:xfrm flipH="1">
            <a:off x="9083421" y="4150734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65" idx="3"/>
            <a:endCxn id="66" idx="7"/>
          </p:cNvCxnSpPr>
          <p:nvPr/>
        </p:nvCxnSpPr>
        <p:spPr>
          <a:xfrm flipH="1">
            <a:off x="8334658" y="5317611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>
            <a:stCxn id="62" idx="4"/>
            <a:endCxn id="66" idx="1"/>
          </p:cNvCxnSpPr>
          <p:nvPr/>
        </p:nvCxnSpPr>
        <p:spPr>
          <a:xfrm>
            <a:off x="7314583" y="5401891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9255239" y="2761523"/>
            <a:ext cx="229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Остов</a:t>
            </a:r>
            <a:r>
              <a:rPr lang="en-US" sz="2400" b="1" i="1" dirty="0">
                <a:solidFill>
                  <a:srgbClr val="0070C0"/>
                </a:solidFill>
              </a:rPr>
              <a:t> </a:t>
            </a:r>
            <a:r>
              <a:rPr lang="ru-RU" sz="2400" b="1" i="1" dirty="0">
                <a:solidFill>
                  <a:srgbClr val="0070C0"/>
                </a:solidFill>
              </a:rPr>
              <a:t>графа </a:t>
            </a:r>
            <a:r>
              <a:rPr lang="en-US" sz="2400" b="1" i="1" dirty="0">
                <a:solidFill>
                  <a:srgbClr val="0070C0"/>
                </a:solidFill>
              </a:rPr>
              <a:t>G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407" y="1480388"/>
            <a:ext cx="10728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Остов</a:t>
            </a:r>
            <a:r>
              <a:rPr lang="ru-RU" sz="2800" dirty="0"/>
              <a:t> – это дерево, покрывающее все вершины графа так, что граф остается связанным. </a:t>
            </a:r>
          </a:p>
        </p:txBody>
      </p:sp>
    </p:spTree>
    <p:extLst>
      <p:ext uri="{BB962C8B-B14F-4D97-AF65-F5344CB8AC3E}">
        <p14:creationId xmlns:p14="http://schemas.microsoft.com/office/powerpoint/2010/main" val="636434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</a:p>
        </p:txBody>
      </p:sp>
      <p:cxnSp>
        <p:nvCxnSpPr>
          <p:cNvPr id="53" name="Прямая соединительная линия 52"/>
          <p:cNvCxnSpPr>
            <a:stCxn id="54" idx="5"/>
            <a:endCxn id="56" idx="0"/>
          </p:cNvCxnSpPr>
          <p:nvPr/>
        </p:nvCxnSpPr>
        <p:spPr>
          <a:xfrm>
            <a:off x="6826041" y="2951208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6522395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6" name="Овал 55"/>
          <p:cNvSpPr/>
          <p:nvPr/>
        </p:nvSpPr>
        <p:spPr>
          <a:xfrm>
            <a:off x="7090595" y="3856464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Овал 56"/>
          <p:cNvSpPr/>
          <p:nvPr/>
        </p:nvSpPr>
        <p:spPr>
          <a:xfrm>
            <a:off x="7675267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59" name="Овал 58"/>
          <p:cNvSpPr/>
          <p:nvPr/>
        </p:nvSpPr>
        <p:spPr>
          <a:xfrm>
            <a:off x="8017835" y="38130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Овал 59"/>
          <p:cNvSpPr/>
          <p:nvPr/>
        </p:nvSpPr>
        <p:spPr>
          <a:xfrm>
            <a:off x="8964840" y="38306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Овал 61"/>
          <p:cNvSpPr/>
          <p:nvPr/>
        </p:nvSpPr>
        <p:spPr>
          <a:xfrm>
            <a:off x="7136711" y="508180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Овал 62"/>
          <p:cNvSpPr/>
          <p:nvPr/>
        </p:nvSpPr>
        <p:spPr>
          <a:xfrm>
            <a:off x="8031012" y="506215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Овал 64"/>
          <p:cNvSpPr/>
          <p:nvPr/>
        </p:nvSpPr>
        <p:spPr>
          <a:xfrm>
            <a:off x="8905550" y="5044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Овал 65"/>
          <p:cNvSpPr/>
          <p:nvPr/>
        </p:nvSpPr>
        <p:spPr>
          <a:xfrm>
            <a:off x="8031012" y="59911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9" name="Прямая соединительная линия 68"/>
          <p:cNvCxnSpPr>
            <a:stCxn id="57" idx="4"/>
            <a:endCxn id="59" idx="0"/>
          </p:cNvCxnSpPr>
          <p:nvPr/>
        </p:nvCxnSpPr>
        <p:spPr>
          <a:xfrm>
            <a:off x="7853139" y="2998083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56" idx="4"/>
            <a:endCxn id="62" idx="0"/>
          </p:cNvCxnSpPr>
          <p:nvPr/>
        </p:nvCxnSpPr>
        <p:spPr>
          <a:xfrm>
            <a:off x="7268466" y="4176550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59" idx="4"/>
            <a:endCxn id="63" idx="0"/>
          </p:cNvCxnSpPr>
          <p:nvPr/>
        </p:nvCxnSpPr>
        <p:spPr>
          <a:xfrm>
            <a:off x="8195707" y="4133128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65" idx="2"/>
            <a:endCxn id="63" idx="6"/>
          </p:cNvCxnSpPr>
          <p:nvPr/>
        </p:nvCxnSpPr>
        <p:spPr>
          <a:xfrm flipH="1">
            <a:off x="8386755" y="5204444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60" idx="4"/>
            <a:endCxn id="65" idx="0"/>
          </p:cNvCxnSpPr>
          <p:nvPr/>
        </p:nvCxnSpPr>
        <p:spPr>
          <a:xfrm flipH="1">
            <a:off x="9083421" y="4150734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65" idx="3"/>
            <a:endCxn id="66" idx="7"/>
          </p:cNvCxnSpPr>
          <p:nvPr/>
        </p:nvCxnSpPr>
        <p:spPr>
          <a:xfrm flipH="1">
            <a:off x="8334658" y="5317611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>
            <a:stCxn id="62" idx="4"/>
            <a:endCxn id="66" idx="1"/>
          </p:cNvCxnSpPr>
          <p:nvPr/>
        </p:nvCxnSpPr>
        <p:spPr>
          <a:xfrm>
            <a:off x="7314583" y="5401891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8964840" y="2805951"/>
            <a:ext cx="3227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0070C0"/>
                </a:solidFill>
              </a:rPr>
              <a:t>Это остов</a:t>
            </a:r>
            <a:r>
              <a:rPr lang="en-US" sz="2400" b="1" i="1" dirty="0">
                <a:solidFill>
                  <a:srgbClr val="0070C0"/>
                </a:solidFill>
              </a:rPr>
              <a:t> </a:t>
            </a:r>
            <a:r>
              <a:rPr lang="ru-RU" sz="2400" b="1" i="1" dirty="0">
                <a:solidFill>
                  <a:srgbClr val="0070C0"/>
                </a:solidFill>
              </a:rPr>
              <a:t>графа </a:t>
            </a:r>
            <a:r>
              <a:rPr lang="en-US" sz="2400" b="1" i="1" dirty="0">
                <a:solidFill>
                  <a:srgbClr val="0070C0"/>
                </a:solidFill>
              </a:rPr>
              <a:t>G </a:t>
            </a:r>
            <a:r>
              <a:rPr lang="en-US" sz="2400" b="1" i="1" dirty="0">
                <a:solidFill>
                  <a:srgbClr val="FF0000"/>
                </a:solidFill>
              </a:rPr>
              <a:t>?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407" y="1480388"/>
            <a:ext cx="10728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Остов</a:t>
            </a:r>
            <a:r>
              <a:rPr lang="ru-RU" sz="2800" dirty="0"/>
              <a:t> – это дерево, покрывающее все вершины графа так, что граф остается связанным. </a:t>
            </a:r>
          </a:p>
        </p:txBody>
      </p:sp>
      <p:cxnSp>
        <p:nvCxnSpPr>
          <p:cNvPr id="45" name="Прямая соединительная линия 44"/>
          <p:cNvCxnSpPr>
            <a:stCxn id="62" idx="6"/>
            <a:endCxn id="63" idx="2"/>
          </p:cNvCxnSpPr>
          <p:nvPr/>
        </p:nvCxnSpPr>
        <p:spPr>
          <a:xfrm flipV="1">
            <a:off x="7492454" y="5222199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50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>
            <a:stCxn id="13" idx="5"/>
            <a:endCxn id="36" idx="0"/>
          </p:cNvCxnSpPr>
          <p:nvPr/>
        </p:nvCxnSpPr>
        <p:spPr>
          <a:xfrm>
            <a:off x="1201890" y="2871145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98244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Овал 35"/>
          <p:cNvSpPr/>
          <p:nvPr/>
        </p:nvSpPr>
        <p:spPr>
          <a:xfrm>
            <a:off x="1466444" y="3776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Овал 39"/>
          <p:cNvSpPr/>
          <p:nvPr/>
        </p:nvSpPr>
        <p:spPr>
          <a:xfrm>
            <a:off x="2051116" y="259793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41" name="Овал 40"/>
          <p:cNvSpPr/>
          <p:nvPr/>
        </p:nvSpPr>
        <p:spPr>
          <a:xfrm>
            <a:off x="2393684" y="3732980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Овал 45"/>
          <p:cNvSpPr/>
          <p:nvPr/>
        </p:nvSpPr>
        <p:spPr>
          <a:xfrm>
            <a:off x="3340689" y="37505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Овал 46"/>
          <p:cNvSpPr/>
          <p:nvPr/>
        </p:nvSpPr>
        <p:spPr>
          <a:xfrm>
            <a:off x="1512560" y="50017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Овал 47"/>
          <p:cNvSpPr/>
          <p:nvPr/>
        </p:nvSpPr>
        <p:spPr>
          <a:xfrm>
            <a:off x="2406861" y="498209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3281399" y="496433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Овал 50"/>
          <p:cNvSpPr/>
          <p:nvPr/>
        </p:nvSpPr>
        <p:spPr>
          <a:xfrm>
            <a:off x="2406861" y="5911122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2" name="Прямая соединительная линия 31"/>
          <p:cNvCxnSpPr>
            <a:stCxn id="40" idx="4"/>
            <a:endCxn id="36" idx="0"/>
          </p:cNvCxnSpPr>
          <p:nvPr/>
        </p:nvCxnSpPr>
        <p:spPr>
          <a:xfrm flipH="1">
            <a:off x="1644315" y="2918020"/>
            <a:ext cx="584672" cy="858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40" idx="4"/>
            <a:endCxn id="41" idx="0"/>
          </p:cNvCxnSpPr>
          <p:nvPr/>
        </p:nvCxnSpPr>
        <p:spPr>
          <a:xfrm>
            <a:off x="2228988" y="2918020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46" idx="2"/>
            <a:endCxn id="41" idx="6"/>
          </p:cNvCxnSpPr>
          <p:nvPr/>
        </p:nvCxnSpPr>
        <p:spPr>
          <a:xfrm flipH="1" flipV="1">
            <a:off x="2749427" y="3893023"/>
            <a:ext cx="591262" cy="17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41" idx="2"/>
            <a:endCxn id="36" idx="6"/>
          </p:cNvCxnSpPr>
          <p:nvPr/>
        </p:nvCxnSpPr>
        <p:spPr>
          <a:xfrm flipH="1">
            <a:off x="1822187" y="3893023"/>
            <a:ext cx="571498" cy="434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36" idx="4"/>
            <a:endCxn id="47" idx="0"/>
          </p:cNvCxnSpPr>
          <p:nvPr/>
        </p:nvCxnSpPr>
        <p:spPr>
          <a:xfrm>
            <a:off x="1644315" y="4096487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41" idx="4"/>
            <a:endCxn id="48" idx="0"/>
          </p:cNvCxnSpPr>
          <p:nvPr/>
        </p:nvCxnSpPr>
        <p:spPr>
          <a:xfrm>
            <a:off x="2571556" y="4053065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48" idx="2"/>
            <a:endCxn id="47" idx="6"/>
          </p:cNvCxnSpPr>
          <p:nvPr/>
        </p:nvCxnSpPr>
        <p:spPr>
          <a:xfrm flipH="1">
            <a:off x="1868303" y="5142136"/>
            <a:ext cx="538558" cy="196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50" idx="2"/>
            <a:endCxn id="48" idx="6"/>
          </p:cNvCxnSpPr>
          <p:nvPr/>
        </p:nvCxnSpPr>
        <p:spPr>
          <a:xfrm flipH="1">
            <a:off x="2762604" y="5124381"/>
            <a:ext cx="518795" cy="177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46" idx="4"/>
            <a:endCxn id="50" idx="0"/>
          </p:cNvCxnSpPr>
          <p:nvPr/>
        </p:nvCxnSpPr>
        <p:spPr>
          <a:xfrm flipH="1">
            <a:off x="3459270" y="4070671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41" idx="5"/>
            <a:endCxn id="50" idx="1"/>
          </p:cNvCxnSpPr>
          <p:nvPr/>
        </p:nvCxnSpPr>
        <p:spPr>
          <a:xfrm>
            <a:off x="2697330" y="4006189"/>
            <a:ext cx="636166" cy="1005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stCxn id="50" idx="3"/>
            <a:endCxn id="51" idx="7"/>
          </p:cNvCxnSpPr>
          <p:nvPr/>
        </p:nvCxnSpPr>
        <p:spPr>
          <a:xfrm flipH="1">
            <a:off x="2710507" y="5237548"/>
            <a:ext cx="622989" cy="720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47" idx="4"/>
            <a:endCxn id="51" idx="1"/>
          </p:cNvCxnSpPr>
          <p:nvPr/>
        </p:nvCxnSpPr>
        <p:spPr>
          <a:xfrm>
            <a:off x="1690432" y="5321828"/>
            <a:ext cx="768526" cy="63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Прямоугольник 196"/>
          <p:cNvSpPr/>
          <p:nvPr/>
        </p:nvSpPr>
        <p:spPr>
          <a:xfrm>
            <a:off x="3886467" y="2862108"/>
            <a:ext cx="2094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</a:rPr>
              <a:t>Граф</a:t>
            </a:r>
          </a:p>
        </p:txBody>
      </p:sp>
      <p:cxnSp>
        <p:nvCxnSpPr>
          <p:cNvPr id="53" name="Прямая соединительная линия 52"/>
          <p:cNvCxnSpPr>
            <a:stCxn id="54" idx="5"/>
            <a:endCxn id="56" idx="0"/>
          </p:cNvCxnSpPr>
          <p:nvPr/>
        </p:nvCxnSpPr>
        <p:spPr>
          <a:xfrm>
            <a:off x="6826041" y="2951208"/>
            <a:ext cx="44242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6522395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6" name="Овал 55"/>
          <p:cNvSpPr/>
          <p:nvPr/>
        </p:nvSpPr>
        <p:spPr>
          <a:xfrm>
            <a:off x="7090595" y="3856464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Овал 56"/>
          <p:cNvSpPr/>
          <p:nvPr/>
        </p:nvSpPr>
        <p:spPr>
          <a:xfrm>
            <a:off x="7675267" y="267799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9</a:t>
            </a:r>
            <a:endParaRPr lang="ru-RU" sz="2400" b="1" dirty="0"/>
          </a:p>
        </p:txBody>
      </p:sp>
      <p:sp>
        <p:nvSpPr>
          <p:cNvPr id="59" name="Овал 58"/>
          <p:cNvSpPr/>
          <p:nvPr/>
        </p:nvSpPr>
        <p:spPr>
          <a:xfrm>
            <a:off x="8017835" y="3813043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Овал 59"/>
          <p:cNvSpPr/>
          <p:nvPr/>
        </p:nvSpPr>
        <p:spPr>
          <a:xfrm>
            <a:off x="8964840" y="3830648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Овал 61"/>
          <p:cNvSpPr/>
          <p:nvPr/>
        </p:nvSpPr>
        <p:spPr>
          <a:xfrm>
            <a:off x="7136711" y="508180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Овал 62"/>
          <p:cNvSpPr/>
          <p:nvPr/>
        </p:nvSpPr>
        <p:spPr>
          <a:xfrm>
            <a:off x="8031012" y="5062156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Овал 64"/>
          <p:cNvSpPr/>
          <p:nvPr/>
        </p:nvSpPr>
        <p:spPr>
          <a:xfrm>
            <a:off x="8905550" y="5044401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Овал 65"/>
          <p:cNvSpPr/>
          <p:nvPr/>
        </p:nvSpPr>
        <p:spPr>
          <a:xfrm>
            <a:off x="8031012" y="5991185"/>
            <a:ext cx="355743" cy="3200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9" name="Прямая соединительная линия 68"/>
          <p:cNvCxnSpPr>
            <a:stCxn id="57" idx="4"/>
            <a:endCxn id="59" idx="0"/>
          </p:cNvCxnSpPr>
          <p:nvPr/>
        </p:nvCxnSpPr>
        <p:spPr>
          <a:xfrm>
            <a:off x="7853139" y="2998083"/>
            <a:ext cx="342568" cy="814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56" idx="4"/>
            <a:endCxn id="62" idx="0"/>
          </p:cNvCxnSpPr>
          <p:nvPr/>
        </p:nvCxnSpPr>
        <p:spPr>
          <a:xfrm>
            <a:off x="7268466" y="4176550"/>
            <a:ext cx="46116" cy="9052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59" idx="4"/>
            <a:endCxn id="63" idx="0"/>
          </p:cNvCxnSpPr>
          <p:nvPr/>
        </p:nvCxnSpPr>
        <p:spPr>
          <a:xfrm>
            <a:off x="8195707" y="4133128"/>
            <a:ext cx="13176" cy="9290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65" idx="2"/>
            <a:endCxn id="63" idx="6"/>
          </p:cNvCxnSpPr>
          <p:nvPr/>
        </p:nvCxnSpPr>
        <p:spPr>
          <a:xfrm flipH="1">
            <a:off x="8386755" y="5204444"/>
            <a:ext cx="518795" cy="1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60" idx="4"/>
            <a:endCxn id="65" idx="0"/>
          </p:cNvCxnSpPr>
          <p:nvPr/>
        </p:nvCxnSpPr>
        <p:spPr>
          <a:xfrm flipH="1">
            <a:off x="9083421" y="4150734"/>
            <a:ext cx="59290" cy="893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65" idx="3"/>
            <a:endCxn id="66" idx="7"/>
          </p:cNvCxnSpPr>
          <p:nvPr/>
        </p:nvCxnSpPr>
        <p:spPr>
          <a:xfrm flipH="1">
            <a:off x="8334658" y="5317611"/>
            <a:ext cx="622989" cy="7204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>
            <a:stCxn id="62" idx="4"/>
            <a:endCxn id="66" idx="1"/>
          </p:cNvCxnSpPr>
          <p:nvPr/>
        </p:nvCxnSpPr>
        <p:spPr>
          <a:xfrm>
            <a:off x="7314583" y="5401891"/>
            <a:ext cx="768526" cy="636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9496925" y="2805951"/>
            <a:ext cx="23685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0" algn="l"/>
              </a:tabLst>
            </a:pPr>
            <a:r>
              <a:rPr lang="ru-RU" sz="2400" b="1" i="1" dirty="0">
                <a:solidFill>
                  <a:srgbClr val="FF0000"/>
                </a:solidFill>
              </a:rPr>
              <a:t>НЕТ</a:t>
            </a:r>
            <a:endParaRPr lang="ru-RU" sz="2400" b="1" i="1" dirty="0">
              <a:solidFill>
                <a:srgbClr val="0070C0"/>
              </a:solidFill>
            </a:endParaRPr>
          </a:p>
          <a:p>
            <a:pPr>
              <a:tabLst>
                <a:tab pos="4572000" algn="l"/>
              </a:tabLst>
            </a:pPr>
            <a:endParaRPr lang="ru-RU" sz="2400" b="1" i="1" dirty="0">
              <a:solidFill>
                <a:srgbClr val="0070C0"/>
              </a:solidFill>
            </a:endParaRPr>
          </a:p>
          <a:p>
            <a:pPr>
              <a:tabLst>
                <a:tab pos="4572000" algn="l"/>
              </a:tabLst>
            </a:pPr>
            <a:r>
              <a:rPr lang="en-US" sz="2400" b="1" dirty="0"/>
              <a:t>!</a:t>
            </a:r>
            <a:r>
              <a:rPr lang="en-US" sz="2400" b="1" i="1" dirty="0"/>
              <a:t> </a:t>
            </a:r>
            <a:r>
              <a:rPr lang="ru-RU" sz="2400" b="1" dirty="0"/>
              <a:t>дерево не имеет циклов</a:t>
            </a:r>
            <a:r>
              <a:rPr lang="en-US" sz="2400" b="1" dirty="0"/>
              <a:t> !</a:t>
            </a:r>
            <a:endParaRPr lang="ru-RU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16407" y="1480388"/>
            <a:ext cx="10728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Остов</a:t>
            </a:r>
            <a:r>
              <a:rPr lang="ru-RU" sz="2800" dirty="0"/>
              <a:t> – это </a:t>
            </a:r>
            <a:r>
              <a:rPr lang="ru-RU" sz="2800" u="sng" dirty="0">
                <a:solidFill>
                  <a:srgbClr val="FF0000"/>
                </a:solidFill>
              </a:rPr>
              <a:t>дерево</a:t>
            </a:r>
            <a:r>
              <a:rPr lang="ru-RU" sz="2800" dirty="0"/>
              <a:t>, покрывающее все вершины графа так, что граф остается связанным. </a:t>
            </a:r>
          </a:p>
        </p:txBody>
      </p:sp>
      <p:cxnSp>
        <p:nvCxnSpPr>
          <p:cNvPr id="45" name="Прямая соединительная линия 44"/>
          <p:cNvCxnSpPr>
            <a:stCxn id="62" idx="6"/>
            <a:endCxn id="63" idx="2"/>
          </p:cNvCxnSpPr>
          <p:nvPr/>
        </p:nvCxnSpPr>
        <p:spPr>
          <a:xfrm flipV="1">
            <a:off x="7492454" y="5222199"/>
            <a:ext cx="538558" cy="1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910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</TotalTime>
  <Words>1467</Words>
  <Application>Microsoft Office PowerPoint</Application>
  <PresentationFormat>Широкоэкранный</PresentationFormat>
  <Paragraphs>828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Базовые знания о графах </vt:lpstr>
      <vt:lpstr>Базовые знания о графах</vt:lpstr>
      <vt:lpstr>Модуль 2. Основные определения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Модуль 2. Алгоритм Прима </vt:lpstr>
      <vt:lpstr>Презентация PowerPoint</vt:lpstr>
      <vt:lpstr>Презентация PowerPoint</vt:lpstr>
      <vt:lpstr>Презентация PowerPoint</vt:lpstr>
      <vt:lpstr>Презентация PowerPoint</vt:lpstr>
      <vt:lpstr>Модуль 2. Алгоритм Краскала </vt:lpstr>
      <vt:lpstr>Презентация PowerPoint</vt:lpstr>
      <vt:lpstr>Презентация PowerPoint</vt:lpstr>
      <vt:lpstr>Презентация PowerPoint</vt:lpstr>
      <vt:lpstr>Модуль 2. Алгоритмы поиска минимальных путей на графах</vt:lpstr>
      <vt:lpstr>Модуль 2. Алгоритм Дейкстры</vt:lpstr>
      <vt:lpstr>Полный взвешенный орграф</vt:lpstr>
      <vt:lpstr>Алгоритм Дейкстры</vt:lpstr>
      <vt:lpstr>Алгоритм Дейкстры</vt:lpstr>
      <vt:lpstr>Алгоритм Дейкстры</vt:lpstr>
      <vt:lpstr>Модуль 2. Алгоритм Форда-Беллмана</vt:lpstr>
      <vt:lpstr>Алгоритм Форда-Беллмана</vt:lpstr>
      <vt:lpstr>Алгоритм Форда-Беллмана</vt:lpstr>
      <vt:lpstr>Алгоритм Форда-Беллмана</vt:lpstr>
      <vt:lpstr>Модуль 2. Алгоритм Флойда-Уоршалла</vt:lpstr>
      <vt:lpstr>Алгоритм Флойда-Уоршалла</vt:lpstr>
      <vt:lpstr>Алгоритм Флойда-Уоршалла</vt:lpstr>
      <vt:lpstr>Алгоритм Флойда-Уоршалла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курс: Базовые знания о графах</dc:title>
  <dc:creator>Ольга Н. Шамышева</dc:creator>
  <cp:lastModifiedBy>Андрей</cp:lastModifiedBy>
  <cp:revision>142</cp:revision>
  <dcterms:created xsi:type="dcterms:W3CDTF">2020-11-17T07:09:42Z</dcterms:created>
  <dcterms:modified xsi:type="dcterms:W3CDTF">2021-07-06T17:06:44Z</dcterms:modified>
</cp:coreProperties>
</file>